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75" r:id="rId2"/>
    <p:sldId id="382" r:id="rId3"/>
    <p:sldId id="369" r:id="rId4"/>
    <p:sldId id="383" r:id="rId5"/>
    <p:sldId id="299" r:id="rId6"/>
    <p:sldId id="371" r:id="rId7"/>
    <p:sldId id="372" r:id="rId8"/>
    <p:sldId id="373" r:id="rId9"/>
    <p:sldId id="376" r:id="rId10"/>
    <p:sldId id="377" r:id="rId11"/>
    <p:sldId id="378" r:id="rId12"/>
    <p:sldId id="379" r:id="rId13"/>
    <p:sldId id="358" r:id="rId14"/>
    <p:sldId id="380" r:id="rId15"/>
    <p:sldId id="375" r:id="rId16"/>
    <p:sldId id="374" r:id="rId17"/>
    <p:sldId id="381" r:id="rId18"/>
    <p:sldId id="368" r:id="rId19"/>
    <p:sldId id="301" r:id="rId20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A94"/>
    <a:srgbClr val="5E9B9B"/>
    <a:srgbClr val="3C3C3C"/>
    <a:srgbClr val="E6550D"/>
    <a:srgbClr val="93D3C9"/>
    <a:srgbClr val="FAFAFA"/>
    <a:srgbClr val="1C4C76"/>
    <a:srgbClr val="6C8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48" autoAdjust="0"/>
    <p:restoredTop sz="86894" autoAdjust="0"/>
  </p:normalViewPr>
  <p:slideViewPr>
    <p:cSldViewPr snapToGrid="0" snapToObjects="1">
      <p:cViewPr>
        <p:scale>
          <a:sx n="100" d="100"/>
          <a:sy n="100" d="100"/>
        </p:scale>
        <p:origin x="-186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7F0BE8-C7DC-4B6A-83D8-DA96E8D00251}" type="datetimeFigureOut">
              <a:rPr lang="es-ES" smtClean="0"/>
              <a:t>20/04/2018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37B42-2DCB-42FE-88A2-130E42ED856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653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6F6B6-D685-432C-B8C4-6D98E0371344}" type="datetimeFigureOut">
              <a:rPr lang="es-ES" smtClean="0"/>
              <a:t>20/04/2018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68307-B042-4A3A-87E9-C4B96726CC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8066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s-ES" dirty="0" smtClean="0"/>
              <a:t>Cambiar la licencia por la que aplique.</a:t>
            </a:r>
            <a:r>
              <a:rPr lang="es-ES" baseline="0" dirty="0" smtClean="0"/>
              <a:t> 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88899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68307-B042-4A3A-87E9-C4B96726CCE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102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s-ES" dirty="0" smtClean="0"/>
              <a:t>Cambiar la licencia por la que aplique.</a:t>
            </a:r>
            <a:r>
              <a:rPr lang="es-ES" baseline="0" dirty="0" smtClean="0"/>
              <a:t> 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88899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Hands-On presentation: the idea is to execute java projects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68307-B042-4A3A-87E9-C4B96726CCE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8321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Hands-On presentation: the idea is to execute java projects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68307-B042-4A3A-87E9-C4B96726CCE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8321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Hands-On presentation: the idea is to execute java projects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68307-B042-4A3A-87E9-C4B96726CCE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8321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C117F7-C0CB-4C77-870C-2BC3D6C96686}" type="slidenum">
              <a:rPr lang="es-ES" smtClean="0"/>
              <a:pPr>
                <a:defRPr/>
              </a:pPr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6451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C117F7-C0CB-4C77-870C-2BC3D6C96686}" type="slidenum">
              <a:rPr lang="es-ES" smtClean="0"/>
              <a:pPr>
                <a:defRPr/>
              </a:pPr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6451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C117F7-C0CB-4C77-870C-2BC3D6C96686}" type="slidenum">
              <a:rPr lang="es-ES" smtClean="0"/>
              <a:pPr>
                <a:defRPr/>
              </a:pPr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6451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C117F7-C0CB-4C77-870C-2BC3D6C96686}" type="slidenum">
              <a:rPr lang="es-ES" smtClean="0"/>
              <a:pPr>
                <a:defRPr/>
              </a:pPr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6451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C117F7-C0CB-4C77-870C-2BC3D6C96686}" type="slidenum">
              <a:rPr lang="es-ES" smtClean="0"/>
              <a:pPr>
                <a:defRPr/>
              </a:pPr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6451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irculos_azul&amp;roj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7860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logo_gran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76200"/>
            <a:ext cx="1176338" cy="82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1" descr="logo_up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9508" y="165570"/>
            <a:ext cx="858396" cy="7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8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43200" y="990600"/>
            <a:ext cx="6172200" cy="2971800"/>
          </a:xfrm>
        </p:spPr>
        <p:txBody>
          <a:bodyPr/>
          <a:lstStyle>
            <a:lvl1pPr algn="ctr">
              <a:defRPr sz="320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s-ES"/>
              <a:t>Title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962400"/>
            <a:ext cx="6172200" cy="2209800"/>
          </a:xfr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GB"/>
              <a:t>Subtitle</a:t>
            </a:r>
            <a:endParaRPr lang="es-ES_tradnl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9918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685800" y="720969"/>
            <a:ext cx="7772400" cy="5603631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944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809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13FDBE-6F23-4B9D-8713-04F17C9D665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" y="6629400"/>
            <a:ext cx="36576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78055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94" name="Text Box 22"/>
          <p:cNvSpPr txBox="1">
            <a:spLocks noChangeArrowheads="1"/>
          </p:cNvSpPr>
          <p:nvPr userDrawn="1"/>
        </p:nvSpPr>
        <p:spPr bwMode="auto">
          <a:xfrm>
            <a:off x="0" y="6606000"/>
            <a:ext cx="9144000" cy="252000"/>
          </a:xfrm>
          <a:prstGeom prst="rect">
            <a:avLst/>
          </a:prstGeom>
          <a:solidFill>
            <a:srgbClr val="2F7AAD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defRPr/>
            </a:pPr>
            <a:endParaRPr lang="es-ES" sz="900">
              <a:solidFill>
                <a:srgbClr val="3333CC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9892" name="Text Box 20"/>
          <p:cNvSpPr txBox="1">
            <a:spLocks noChangeArrowheads="1"/>
          </p:cNvSpPr>
          <p:nvPr/>
        </p:nvSpPr>
        <p:spPr bwMode="auto">
          <a:xfrm>
            <a:off x="0" y="-10830"/>
            <a:ext cx="9144000" cy="457200"/>
          </a:xfrm>
          <a:prstGeom prst="rect">
            <a:avLst/>
          </a:prstGeom>
          <a:solidFill>
            <a:srgbClr val="E80000"/>
          </a:solidFill>
          <a:ln w="9525">
            <a:noFill/>
            <a:miter lim="800000"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defRPr/>
            </a:pPr>
            <a:endParaRPr lang="es-ES" sz="2400">
              <a:solidFill>
                <a:srgbClr val="3333CC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33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80868"/>
            <a:ext cx="777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err="1" smtClean="0"/>
              <a:t>Slide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endParaRPr lang="es-ES" dirty="0" smtClean="0"/>
          </a:p>
        </p:txBody>
      </p:sp>
      <p:sp>
        <p:nvSpPr>
          <p:cNvPr id="1034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720969"/>
            <a:ext cx="7772400" cy="560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err="1" smtClean="0"/>
              <a:t>Example</a:t>
            </a:r>
            <a:r>
              <a:rPr lang="es-ES" dirty="0" smtClean="0"/>
              <a:t> of </a:t>
            </a:r>
            <a:r>
              <a:rPr lang="es-ES" dirty="0" err="1" smtClean="0"/>
              <a:t>text</a:t>
            </a:r>
            <a:endParaRPr lang="es-ES" dirty="0" smtClean="0"/>
          </a:p>
          <a:p>
            <a:pPr lvl="1"/>
            <a:r>
              <a:rPr lang="es-ES" dirty="0" err="1" smtClean="0"/>
              <a:t>Example</a:t>
            </a:r>
            <a:r>
              <a:rPr lang="es-ES" dirty="0" smtClean="0"/>
              <a:t> of a </a:t>
            </a:r>
            <a:r>
              <a:rPr lang="es-ES" dirty="0" err="1" smtClean="0"/>
              <a:t>list</a:t>
            </a:r>
            <a:r>
              <a:rPr lang="es-ES" dirty="0" smtClean="0"/>
              <a:t> </a:t>
            </a:r>
            <a:r>
              <a:rPr lang="es-ES" dirty="0" err="1" smtClean="0"/>
              <a:t>level</a:t>
            </a:r>
            <a:r>
              <a:rPr lang="es-ES" dirty="0" smtClean="0"/>
              <a:t> 1</a:t>
            </a:r>
          </a:p>
          <a:p>
            <a:pPr lvl="2"/>
            <a:r>
              <a:rPr lang="es-ES" dirty="0" err="1" smtClean="0"/>
              <a:t>Example</a:t>
            </a:r>
            <a:r>
              <a:rPr lang="es-ES" dirty="0" smtClean="0"/>
              <a:t> of a </a:t>
            </a:r>
            <a:r>
              <a:rPr lang="es-ES" dirty="0" err="1" smtClean="0"/>
              <a:t>list</a:t>
            </a:r>
            <a:r>
              <a:rPr lang="es-ES" dirty="0" smtClean="0"/>
              <a:t> </a:t>
            </a:r>
            <a:r>
              <a:rPr lang="es-ES" dirty="0" err="1" smtClean="0"/>
              <a:t>level</a:t>
            </a:r>
            <a:r>
              <a:rPr lang="es-ES" dirty="0" smtClean="0"/>
              <a:t> 2</a:t>
            </a:r>
          </a:p>
          <a:p>
            <a:pPr lvl="3"/>
            <a:r>
              <a:rPr lang="es-ES" dirty="0" err="1" smtClean="0"/>
              <a:t>Example</a:t>
            </a:r>
            <a:r>
              <a:rPr lang="es-ES" dirty="0" smtClean="0"/>
              <a:t> of a </a:t>
            </a:r>
            <a:r>
              <a:rPr lang="es-ES" dirty="0" err="1" smtClean="0"/>
              <a:t>list</a:t>
            </a:r>
            <a:r>
              <a:rPr lang="es-ES" dirty="0" smtClean="0"/>
              <a:t> </a:t>
            </a:r>
            <a:r>
              <a:rPr lang="es-ES" dirty="0" err="1" smtClean="0"/>
              <a:t>level</a:t>
            </a:r>
            <a:r>
              <a:rPr lang="es-ES" dirty="0" smtClean="0"/>
              <a:t> 3</a:t>
            </a:r>
          </a:p>
        </p:txBody>
      </p:sp>
      <p:pic>
        <p:nvPicPr>
          <p:cNvPr id="21" name="Imagen 204" descr="triple_left.png"/>
          <p:cNvPicPr>
            <a:picLocks noChangeAspect="1"/>
          </p:cNvPicPr>
          <p:nvPr userDrawn="1"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30"/>
            <a:ext cx="209620" cy="457200"/>
          </a:xfrm>
          <a:prstGeom prst="rect">
            <a:avLst/>
          </a:prstGeom>
          <a:effectLst/>
        </p:spPr>
      </p:pic>
      <p:sp>
        <p:nvSpPr>
          <p:cNvPr id="9" name="Rectangle 6"/>
          <p:cNvSpPr>
            <a:spLocks noGrp="1" noChangeAspect="1" noChangeArrowheads="1"/>
          </p:cNvSpPr>
          <p:nvPr>
            <p:ph type="sldNum" sz="quarter" idx="4"/>
          </p:nvPr>
        </p:nvSpPr>
        <p:spPr bwMode="auto">
          <a:xfrm>
            <a:off x="8623954" y="6606000"/>
            <a:ext cx="252000" cy="252000"/>
          </a:xfrm>
          <a:prstGeom prst="rect">
            <a:avLst/>
          </a:prstGeom>
          <a:solidFill>
            <a:srgbClr val="1C4C7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3" name="Rectangle 11"/>
          <p:cNvSpPr txBox="1">
            <a:spLocks noChangeArrowheads="1"/>
          </p:cNvSpPr>
          <p:nvPr userDrawn="1"/>
        </p:nvSpPr>
        <p:spPr bwMode="auto">
          <a:xfrm>
            <a:off x="0" y="6606000"/>
            <a:ext cx="4099560" cy="252000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dirty="0" smtClean="0">
                <a:latin typeface="Helvetica" charset="0"/>
                <a:ea typeface="Helvetica" charset="0"/>
                <a:cs typeface="Helvetica" charset="0"/>
              </a:rPr>
              <a:t>NER4Dummies</a:t>
            </a:r>
          </a:p>
        </p:txBody>
      </p:sp>
    </p:spTree>
    <p:extLst>
      <p:ext uri="{BB962C8B-B14F-4D97-AF65-F5344CB8AC3E}">
        <p14:creationId xmlns:p14="http://schemas.microsoft.com/office/powerpoint/2010/main" val="16648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2" r:id="rId3"/>
    <p:sldLayoutId id="2147483674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Helvetica" charset="0"/>
          <a:ea typeface="Helvetica" charset="0"/>
          <a:cs typeface="Helvetica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charset="2"/>
        <a:buChar char="§"/>
        <a:defRPr sz="24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Courier New" charset="0"/>
        <a:buChar char="o"/>
        <a:defRPr sz="20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.AppleSystemUIFont" charset="-120"/>
        <a:buChar char="-"/>
        <a:defRPr sz="20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babelnet.org/rdf/bank_EN/s00008364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ldc.upenn.edu/LDC96T10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ips.uantwerpen.be/conll2003/ner/" TargetMode="External"/><Relationship Id="rId2" Type="http://schemas.openxmlformats.org/officeDocument/2006/relationships/hyperlink" Target="https://www.clips.uantwerpen.be/conll2002/ner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rPablo/NER4Dummi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666088" y="3951388"/>
            <a:ext cx="6429388" cy="777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s-ES" b="1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Pablo Calleja</a:t>
            </a:r>
          </a:p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es-ES" b="1" kern="0" dirty="0" smtClean="0">
              <a:solidFill>
                <a:srgbClr val="234A9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s-ES" kern="0" dirty="0" err="1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Ontology</a:t>
            </a:r>
            <a:r>
              <a:rPr lang="es-ES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" kern="0" dirty="0" err="1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Engineering</a:t>
            </a:r>
            <a:r>
              <a:rPr lang="es-ES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" kern="0" dirty="0" err="1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Group</a:t>
            </a:r>
            <a:endParaRPr lang="es-ES" kern="0" dirty="0" smtClean="0">
              <a:solidFill>
                <a:srgbClr val="234A9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s-ES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Universidad Politécnica de Madrid, </a:t>
            </a:r>
            <a:r>
              <a:rPr lang="es-ES" kern="0" dirty="0" err="1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Spain</a:t>
            </a:r>
            <a:endParaRPr lang="en-GB" kern="0" dirty="0">
              <a:solidFill>
                <a:srgbClr val="234A9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600" kern="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2778371" y="1168956"/>
            <a:ext cx="6365632" cy="2833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defTabSz="914400"/>
            <a:r>
              <a:rPr lang="es-ES" sz="4800" kern="0" dirty="0" smtClean="0">
                <a:latin typeface="Helvetica Neue" charset="0"/>
                <a:ea typeface="Helvetica Neue" charset="0"/>
                <a:cs typeface="Helvetica Neue" charset="0"/>
              </a:rPr>
              <a:t>NER4DUMMIES</a:t>
            </a:r>
            <a:endParaRPr lang="es-ES" sz="2800" kern="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28" name="Picture 4" descr="https://licensebuttons.net/l/by-sa/3.0/88x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14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6"/>
          <p:cNvSpPr txBox="1"/>
          <p:nvPr/>
        </p:nvSpPr>
        <p:spPr>
          <a:xfrm>
            <a:off x="3041815" y="6418063"/>
            <a:ext cx="253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>
              <a:spcBef>
                <a:spcPts val="300"/>
              </a:spcBef>
            </a:pP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pcalleja@fi.upm.es</a:t>
            </a:r>
          </a:p>
        </p:txBody>
      </p:sp>
      <p:pic>
        <p:nvPicPr>
          <p:cNvPr id="13" name="Picture 4" descr="http://simpleicon.com/wp-content/uploads/mail-6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160" y="650647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8442" y="6506110"/>
            <a:ext cx="246960" cy="252000"/>
          </a:xfrm>
          <a:prstGeom prst="rect">
            <a:avLst/>
          </a:prstGeom>
        </p:spPr>
      </p:pic>
      <p:sp>
        <p:nvSpPr>
          <p:cNvPr id="16" name="TextBox 6"/>
          <p:cNvSpPr txBox="1"/>
          <p:nvPr/>
        </p:nvSpPr>
        <p:spPr>
          <a:xfrm>
            <a:off x="5880782" y="6415708"/>
            <a:ext cx="253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>
              <a:spcBef>
                <a:spcPts val="300"/>
              </a:spcBef>
            </a:pP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20/4/2018</a:t>
            </a:r>
          </a:p>
        </p:txBody>
      </p:sp>
    </p:spTree>
    <p:extLst>
      <p:ext uri="{BB962C8B-B14F-4D97-AF65-F5344CB8AC3E}">
        <p14:creationId xmlns:p14="http://schemas.microsoft.com/office/powerpoint/2010/main" val="381744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439" y="80868"/>
            <a:ext cx="8507361" cy="304800"/>
          </a:xfrm>
        </p:spPr>
        <p:txBody>
          <a:bodyPr/>
          <a:lstStyle/>
          <a:p>
            <a:r>
              <a:rPr lang="en-US" dirty="0" smtClean="0"/>
              <a:t>1. Definitions. What is NOT named entity recognition?</a:t>
            </a:r>
            <a:endParaRPr lang="en-US" dirty="0"/>
          </a:p>
        </p:txBody>
      </p:sp>
      <p:sp>
        <p:nvSpPr>
          <p:cNvPr id="4" name="3 CuadroTexto"/>
          <p:cNvSpPr txBox="1"/>
          <p:nvPr/>
        </p:nvSpPr>
        <p:spPr>
          <a:xfrm>
            <a:off x="560439" y="3183269"/>
            <a:ext cx="4235915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Washington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asked for advise from his cabinet, Jefferson and </a:t>
            </a:r>
            <a:r>
              <a:rPr lang="en-US" sz="2000" dirty="0" err="1"/>
              <a:t>Randoph</a:t>
            </a:r>
            <a:r>
              <a:rPr lang="en-US" sz="2000" dirty="0"/>
              <a:t> strongly opposed the new </a:t>
            </a:r>
            <a:r>
              <a:rPr lang="en-US" sz="2000" b="1" dirty="0">
                <a:solidFill>
                  <a:srgbClr val="FF0000"/>
                </a:solidFill>
              </a:rPr>
              <a:t>bank</a:t>
            </a:r>
            <a:r>
              <a:rPr lang="en-US" sz="2000" dirty="0"/>
              <a:t> constitutionally, while Hamilton supported the </a:t>
            </a:r>
            <a:r>
              <a:rPr lang="en-US" sz="2000" b="1" dirty="0">
                <a:solidFill>
                  <a:srgbClr val="FF0000"/>
                </a:solidFill>
              </a:rPr>
              <a:t>bank</a:t>
            </a:r>
            <a:endParaRPr lang="es-ES" sz="2000" b="1" dirty="0">
              <a:solidFill>
                <a:srgbClr val="FF0000"/>
              </a:solidFill>
            </a:endParaRPr>
          </a:p>
        </p:txBody>
      </p:sp>
      <p:cxnSp>
        <p:nvCxnSpPr>
          <p:cNvPr id="7" name="6 Conector recto de flecha"/>
          <p:cNvCxnSpPr/>
          <p:nvPr/>
        </p:nvCxnSpPr>
        <p:spPr bwMode="auto">
          <a:xfrm flipV="1">
            <a:off x="4176232" y="3870569"/>
            <a:ext cx="2062008" cy="173459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39 CuadroTexto"/>
          <p:cNvSpPr txBox="1"/>
          <p:nvPr/>
        </p:nvSpPr>
        <p:spPr>
          <a:xfrm>
            <a:off x="575970" y="1495489"/>
            <a:ext cx="77247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Which </a:t>
            </a:r>
            <a:r>
              <a:rPr lang="en-US" sz="2400" b="1" dirty="0"/>
              <a:t>sense</a:t>
            </a:r>
            <a:r>
              <a:rPr lang="en-US" sz="2400" dirty="0"/>
              <a:t> of a </a:t>
            </a:r>
            <a:r>
              <a:rPr lang="en-US" sz="2800" b="1" dirty="0"/>
              <a:t>word</a:t>
            </a:r>
            <a:r>
              <a:rPr lang="en-US" sz="2400" dirty="0"/>
              <a:t> is used in a sentence, when the word has multiple meanings</a:t>
            </a:r>
            <a:endParaRPr lang="es-ES" sz="24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89039" y="889979"/>
            <a:ext cx="6525368" cy="582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u="sng" kern="0" dirty="0" smtClean="0"/>
              <a:t>Word Sense Disambiguation</a:t>
            </a:r>
            <a:endParaRPr lang="en-US" b="1" u="sng" kern="0" dirty="0"/>
          </a:p>
        </p:txBody>
      </p:sp>
      <p:cxnSp>
        <p:nvCxnSpPr>
          <p:cNvPr id="14" name="13 Conector recto de flecha"/>
          <p:cNvCxnSpPr/>
          <p:nvPr/>
        </p:nvCxnSpPr>
        <p:spPr bwMode="auto">
          <a:xfrm flipV="1">
            <a:off x="3089584" y="4090730"/>
            <a:ext cx="3219776" cy="491778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6415082" y="3303495"/>
            <a:ext cx="2373318" cy="78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600" kern="0" dirty="0" smtClean="0"/>
              <a:t>Noun: </a:t>
            </a:r>
          </a:p>
          <a:p>
            <a:pPr marL="0" indent="0">
              <a:buNone/>
            </a:pPr>
            <a:r>
              <a:rPr lang="es-ES" sz="1600" dirty="0" smtClean="0">
                <a:hlinkClick r:id="rId3"/>
              </a:rPr>
              <a:t>http</a:t>
            </a:r>
            <a:r>
              <a:rPr lang="es-ES" sz="1600" dirty="0">
                <a:hlinkClick r:id="rId3"/>
              </a:rPr>
              <a:t>://babelnet.org/rdf/bank_EN/s00008364n</a:t>
            </a:r>
            <a:r>
              <a:rPr lang="en-US" sz="1600" kern="0" dirty="0" smtClean="0"/>
              <a:t> </a:t>
            </a:r>
            <a:endParaRPr lang="en-US" sz="1600" kern="0" dirty="0"/>
          </a:p>
        </p:txBody>
      </p:sp>
      <p:pic>
        <p:nvPicPr>
          <p:cNvPr id="13" name="Picture 2" descr="Resultado de image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182" y="4307840"/>
            <a:ext cx="1702538" cy="130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70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439" y="80868"/>
            <a:ext cx="8507361" cy="304800"/>
          </a:xfrm>
        </p:spPr>
        <p:txBody>
          <a:bodyPr/>
          <a:lstStyle/>
          <a:p>
            <a:r>
              <a:rPr lang="en-US" dirty="0" smtClean="0"/>
              <a:t>1. Definitions. What is NOT named entity recognition?</a:t>
            </a:r>
            <a:endParaRPr lang="en-US" dirty="0"/>
          </a:p>
        </p:txBody>
      </p:sp>
      <p:sp>
        <p:nvSpPr>
          <p:cNvPr id="52" name="Content Placeholder 2"/>
          <p:cNvSpPr txBox="1">
            <a:spLocks/>
          </p:cNvSpPr>
          <p:nvPr/>
        </p:nvSpPr>
        <p:spPr bwMode="auto">
          <a:xfrm>
            <a:off x="278880" y="897446"/>
            <a:ext cx="6525368" cy="582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u="sng" kern="0" dirty="0" smtClean="0"/>
              <a:t>Co-reference resolution</a:t>
            </a:r>
            <a:endParaRPr lang="en-US" sz="2800" b="1" u="sng" kern="0" dirty="0"/>
          </a:p>
        </p:txBody>
      </p:sp>
      <p:sp>
        <p:nvSpPr>
          <p:cNvPr id="4" name="3 CuadroTexto"/>
          <p:cNvSpPr txBox="1"/>
          <p:nvPr/>
        </p:nvSpPr>
        <p:spPr>
          <a:xfrm>
            <a:off x="729554" y="2851244"/>
            <a:ext cx="7794686" cy="3231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George Washington</a:t>
            </a:r>
            <a:r>
              <a:rPr lang="en-US" sz="2000" dirty="0"/>
              <a:t> </a:t>
            </a:r>
            <a:r>
              <a:rPr lang="en-US" sz="2000" dirty="0" smtClean="0"/>
              <a:t>was </a:t>
            </a:r>
            <a:r>
              <a:rPr lang="en-US" sz="2000" dirty="0"/>
              <a:t>an American statesman and soldier who served as the first President of the United States from 1789 to 1797 and was one of the Founding Fathers of the United States. </a:t>
            </a:r>
            <a:r>
              <a:rPr lang="en-US" sz="2000" b="1" dirty="0">
                <a:solidFill>
                  <a:srgbClr val="FF0000"/>
                </a:solidFill>
              </a:rPr>
              <a:t>He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served as Commander-in-Chief of the Continental Army during the American Revolutionary War, and later presided over the 1787 convention that drafted the United States Constitution. </a:t>
            </a:r>
            <a:endParaRPr lang="en-US" sz="2000" dirty="0" smtClean="0"/>
          </a:p>
          <a:p>
            <a:endParaRPr lang="en-US" sz="2400" dirty="0"/>
          </a:p>
          <a:p>
            <a:r>
              <a:rPr lang="en-US" sz="2000" b="1" dirty="0">
                <a:solidFill>
                  <a:srgbClr val="FF0000"/>
                </a:solidFill>
              </a:rPr>
              <a:t>Washington</a:t>
            </a:r>
            <a:r>
              <a:rPr lang="en-US" sz="2000" dirty="0"/>
              <a:t> was born into the provincial gentry of Colonial Virginia to a family of wealthy planters who owned tobacco plantations and slaves, which he </a:t>
            </a:r>
            <a:r>
              <a:rPr lang="en-US" sz="2000" dirty="0" smtClean="0"/>
              <a:t>inherited….</a:t>
            </a:r>
            <a:endParaRPr lang="es-ES" sz="2000" dirty="0"/>
          </a:p>
        </p:txBody>
      </p:sp>
      <p:sp>
        <p:nvSpPr>
          <p:cNvPr id="3" name="2 CuadroTexto"/>
          <p:cNvSpPr txBox="1"/>
          <p:nvPr/>
        </p:nvSpPr>
        <p:spPr>
          <a:xfrm>
            <a:off x="930444" y="1532030"/>
            <a:ext cx="7431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Identify entities and pronouns in a text that </a:t>
            </a:r>
            <a:r>
              <a:rPr lang="en-US" sz="2400" dirty="0"/>
              <a:t>refer to the </a:t>
            </a:r>
            <a:r>
              <a:rPr lang="en-US" sz="2400" b="1" dirty="0"/>
              <a:t>same </a:t>
            </a:r>
            <a:r>
              <a:rPr lang="en-US" sz="2400" b="1" dirty="0" smtClean="0"/>
              <a:t>entity</a:t>
            </a:r>
            <a:endParaRPr lang="es-ES" sz="2400" b="1" dirty="0"/>
          </a:p>
        </p:txBody>
      </p:sp>
      <p:sp>
        <p:nvSpPr>
          <p:cNvPr id="9" name="8 Arco"/>
          <p:cNvSpPr/>
          <p:nvPr/>
        </p:nvSpPr>
        <p:spPr bwMode="auto">
          <a:xfrm rot="743171">
            <a:off x="3138222" y="2721874"/>
            <a:ext cx="4377149" cy="1336260"/>
          </a:xfrm>
          <a:prstGeom prst="arc">
            <a:avLst>
              <a:gd name="adj1" fmla="val 11011251"/>
              <a:gd name="adj2" fmla="val 21201628"/>
            </a:avLst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19" name="18 Arco"/>
          <p:cNvSpPr/>
          <p:nvPr/>
        </p:nvSpPr>
        <p:spPr bwMode="auto">
          <a:xfrm rot="16379688">
            <a:off x="-183331" y="3447926"/>
            <a:ext cx="2034129" cy="1336260"/>
          </a:xfrm>
          <a:prstGeom prst="arc">
            <a:avLst>
              <a:gd name="adj1" fmla="val 11011251"/>
              <a:gd name="adj2" fmla="val 21201628"/>
            </a:avLst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19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Tools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://mallet.cs.umass.edu/logo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330" y="4833808"/>
            <a:ext cx="2235125" cy="98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pacy.io/assets/img/soci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992" y="3331152"/>
            <a:ext cx="1846304" cy="96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stanford core nl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70" y="2209948"/>
            <a:ext cx="1605859" cy="160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pbs.twimg.com/profile_images/338363738/logo-colou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514" y="698769"/>
            <a:ext cx="2447764" cy="151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opennlp.apache.org/img/opennlp-navbar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17" y="839663"/>
            <a:ext cx="2720844" cy="69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static1.squarespace.com/static/538cea80e4b00f1fad490c1b/54668a77e4b00fb778d22a34/54668d8ae4b00fb778d285a2/1416007414694/python_nltk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037" y="2119780"/>
            <a:ext cx="2491259" cy="98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tensorflow.org/_static/images/tensorflow/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02" y="3858540"/>
            <a:ext cx="1801003" cy="15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Resultado de imagen de pytorc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" name="AutoShape 6" descr="Resultado de imagen de pytorch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2" name="AutoShape 8" descr="Resultado de imagen de pytorch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10" descr="Resultado de imagen de pytorch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961" y="5393486"/>
            <a:ext cx="3954369" cy="10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Resultado de imagen de neji nl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645" y="649697"/>
            <a:ext cx="2101810" cy="117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Resultado de imagen de ixa pipe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18" y="1901867"/>
            <a:ext cx="1523220" cy="184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sultado de imagen de ibm wats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849" y="2824185"/>
            <a:ext cx="1738151" cy="15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250041" y="6145523"/>
            <a:ext cx="177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600 repos</a:t>
            </a:r>
            <a:endParaRPr lang="es-ES" b="1" dirty="0"/>
          </a:p>
        </p:txBody>
      </p:sp>
      <p:pic>
        <p:nvPicPr>
          <p:cNvPr id="6" name="Picture 4" descr="Resultado de imagen de github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25332"/>
            <a:ext cx="1674802" cy="139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43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altLang="es-ES_tradnl" dirty="0" smtClean="0">
                <a:solidFill>
                  <a:srgbClr val="FFFFFF"/>
                </a:solidFill>
              </a:rPr>
              <a:t>2. Tools. Basic functionalities</a:t>
            </a:r>
            <a:endParaRPr lang="en-US" altLang="es-ES_tradnl" dirty="0">
              <a:solidFill>
                <a:srgbClr val="FFFFFF"/>
              </a:solidFill>
            </a:endParaRP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295400" y="2606588"/>
            <a:ext cx="189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Training corpus</a:t>
            </a:r>
            <a:endParaRPr lang="es-ES" dirty="0"/>
          </a:p>
        </p:txBody>
      </p:sp>
      <p:pic>
        <p:nvPicPr>
          <p:cNvPr id="9" name="Picture 2" descr="https://pixabay.com/static/uploads/photo/2012/04/01/17/40/paper-23698_6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9436" y="4629082"/>
            <a:ext cx="956151" cy="1274867"/>
          </a:xfrm>
          <a:prstGeom prst="rect">
            <a:avLst/>
          </a:prstGeom>
          <a:noFill/>
        </p:spPr>
      </p:pic>
      <p:pic>
        <p:nvPicPr>
          <p:cNvPr id="10" name="Picture 3" descr="C:\Users\pcalleja\Downloads\Annotated fi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3724" y="1212934"/>
            <a:ext cx="803788" cy="1062460"/>
          </a:xfrm>
          <a:prstGeom prst="rect">
            <a:avLst/>
          </a:prstGeom>
          <a:noFill/>
        </p:spPr>
      </p:pic>
      <p:pic>
        <p:nvPicPr>
          <p:cNvPr id="11" name="Picture 3" descr="C:\Users\pcalleja\Downloads\Annotated fi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86124" y="1365334"/>
            <a:ext cx="803788" cy="1062460"/>
          </a:xfrm>
          <a:prstGeom prst="rect">
            <a:avLst/>
          </a:prstGeom>
          <a:noFill/>
        </p:spPr>
      </p:pic>
      <p:pic>
        <p:nvPicPr>
          <p:cNvPr id="12" name="Picture 3" descr="C:\Users\pcalleja\Downloads\Annotated fi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8524" y="1517734"/>
            <a:ext cx="803788" cy="1062460"/>
          </a:xfrm>
          <a:prstGeom prst="rect">
            <a:avLst/>
          </a:prstGeom>
          <a:noFill/>
        </p:spPr>
      </p:pic>
      <p:pic>
        <p:nvPicPr>
          <p:cNvPr id="2050" name="Picture 2" descr="Resultado de imagen de mod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067" y="85066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echa derecha 11"/>
          <p:cNvSpPr/>
          <p:nvPr/>
        </p:nvSpPr>
        <p:spPr bwMode="auto">
          <a:xfrm>
            <a:off x="3108663" y="1675155"/>
            <a:ext cx="524892" cy="383795"/>
          </a:xfrm>
          <a:prstGeom prst="rightArrow">
            <a:avLst/>
          </a:prstGeom>
          <a:solidFill>
            <a:schemeClr val="accent1"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8026" tIns="14013" rIns="28026" bIns="14013" numCol="1" rtlCol="0" anchor="t" anchorCtr="0" compatLnSpc="1">
            <a:prstTxWarp prst="textNoShape">
              <a:avLst/>
            </a:prstTxWarp>
          </a:bodyPr>
          <a:lstStyle/>
          <a:p>
            <a:pPr defTabSz="280264"/>
            <a:endParaRPr lang="en-GB" sz="200" dirty="0"/>
          </a:p>
        </p:txBody>
      </p:sp>
      <p:sp>
        <p:nvSpPr>
          <p:cNvPr id="15" name="10 Rectángulo"/>
          <p:cNvSpPr/>
          <p:nvPr/>
        </p:nvSpPr>
        <p:spPr bwMode="auto">
          <a:xfrm>
            <a:off x="3908037" y="1365334"/>
            <a:ext cx="1439355" cy="1158416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2498232">
              <a:lnSpc>
                <a:spcPct val="150000"/>
              </a:lnSpc>
            </a:pPr>
            <a:r>
              <a:rPr lang="en-US" sz="2400" b="1" dirty="0" smtClean="0">
                <a:solidFill>
                  <a:schemeClr val="tx1"/>
                </a:solidFill>
                <a:latin typeface="Arial" charset="0"/>
              </a:rPr>
              <a:t>Training</a:t>
            </a:r>
            <a:endParaRPr lang="en-US" sz="1400" b="1" dirty="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7" name="Flecha derecha 11"/>
          <p:cNvSpPr/>
          <p:nvPr/>
        </p:nvSpPr>
        <p:spPr bwMode="auto">
          <a:xfrm>
            <a:off x="5580652" y="1675154"/>
            <a:ext cx="524892" cy="383795"/>
          </a:xfrm>
          <a:prstGeom prst="rightArrow">
            <a:avLst/>
          </a:prstGeom>
          <a:solidFill>
            <a:schemeClr val="accent1"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8026" tIns="14013" rIns="28026" bIns="14013" numCol="1" rtlCol="0" anchor="t" anchorCtr="0" compatLnSpc="1">
            <a:prstTxWarp prst="textNoShape">
              <a:avLst/>
            </a:prstTxWarp>
          </a:bodyPr>
          <a:lstStyle/>
          <a:p>
            <a:pPr defTabSz="280264"/>
            <a:endParaRPr lang="en-GB" sz="200" dirty="0"/>
          </a:p>
        </p:txBody>
      </p:sp>
      <p:sp>
        <p:nvSpPr>
          <p:cNvPr id="18" name="17 CuadroTexto"/>
          <p:cNvSpPr txBox="1"/>
          <p:nvPr/>
        </p:nvSpPr>
        <p:spPr>
          <a:xfrm>
            <a:off x="6297032" y="2606588"/>
            <a:ext cx="189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9" name="10 Rectángulo"/>
          <p:cNvSpPr/>
          <p:nvPr/>
        </p:nvSpPr>
        <p:spPr bwMode="auto">
          <a:xfrm>
            <a:off x="4046252" y="4757631"/>
            <a:ext cx="1439355" cy="1158416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2498232">
              <a:lnSpc>
                <a:spcPct val="150000"/>
              </a:lnSpc>
            </a:pPr>
            <a:r>
              <a:rPr lang="en-US" sz="1600" b="1" dirty="0" smtClean="0">
                <a:solidFill>
                  <a:schemeClr val="tx1"/>
                </a:solidFill>
                <a:latin typeface="Arial" charset="0"/>
              </a:rPr>
              <a:t>Predict / Execute</a:t>
            </a:r>
            <a:endParaRPr lang="en-US" sz="1400" b="1" dirty="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0" name="Flecha derecha 11"/>
          <p:cNvSpPr/>
          <p:nvPr/>
        </p:nvSpPr>
        <p:spPr bwMode="auto">
          <a:xfrm>
            <a:off x="3185435" y="5088617"/>
            <a:ext cx="524892" cy="383795"/>
          </a:xfrm>
          <a:prstGeom prst="rightArrow">
            <a:avLst/>
          </a:prstGeom>
          <a:solidFill>
            <a:schemeClr val="accent1"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8026" tIns="14013" rIns="28026" bIns="14013" numCol="1" rtlCol="0" anchor="t" anchorCtr="0" compatLnSpc="1">
            <a:prstTxWarp prst="textNoShape">
              <a:avLst/>
            </a:prstTxWarp>
          </a:bodyPr>
          <a:lstStyle/>
          <a:p>
            <a:pPr defTabSz="280264"/>
            <a:endParaRPr lang="en-GB" sz="200" dirty="0"/>
          </a:p>
        </p:txBody>
      </p:sp>
      <p:sp>
        <p:nvSpPr>
          <p:cNvPr id="21" name="20 CuadroTexto"/>
          <p:cNvSpPr txBox="1"/>
          <p:nvPr/>
        </p:nvSpPr>
        <p:spPr>
          <a:xfrm>
            <a:off x="24155" y="1439284"/>
            <a:ext cx="857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smtClean="0"/>
              <a:t>1)</a:t>
            </a:r>
            <a:endParaRPr lang="es-ES" sz="4000" b="1" dirty="0"/>
          </a:p>
        </p:txBody>
      </p:sp>
      <p:sp>
        <p:nvSpPr>
          <p:cNvPr id="22" name="21 CuadroTexto"/>
          <p:cNvSpPr txBox="1"/>
          <p:nvPr/>
        </p:nvSpPr>
        <p:spPr>
          <a:xfrm>
            <a:off x="97897" y="4912573"/>
            <a:ext cx="8578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 smtClean="0"/>
              <a:t>2)</a:t>
            </a:r>
            <a:endParaRPr lang="es-ES" sz="4000" b="1" dirty="0"/>
          </a:p>
        </p:txBody>
      </p:sp>
      <p:pic>
        <p:nvPicPr>
          <p:cNvPr id="23" name="Picture 2" descr="Resultado de imagen de mod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161" y="3519954"/>
            <a:ext cx="739104" cy="73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lecha derecha 11"/>
          <p:cNvSpPr/>
          <p:nvPr/>
        </p:nvSpPr>
        <p:spPr bwMode="auto">
          <a:xfrm rot="5400000">
            <a:off x="4265154" y="4385191"/>
            <a:ext cx="262445" cy="383795"/>
          </a:xfrm>
          <a:prstGeom prst="rightArrow">
            <a:avLst/>
          </a:prstGeom>
          <a:solidFill>
            <a:schemeClr val="accent1"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8026" tIns="14013" rIns="28026" bIns="14013" numCol="1" rtlCol="0" anchor="t" anchorCtr="0" compatLnSpc="1">
            <a:prstTxWarp prst="textNoShape">
              <a:avLst/>
            </a:prstTxWarp>
          </a:bodyPr>
          <a:lstStyle/>
          <a:p>
            <a:pPr defTabSz="280264"/>
            <a:endParaRPr lang="en-GB" sz="200" dirty="0"/>
          </a:p>
        </p:txBody>
      </p:sp>
      <p:pic>
        <p:nvPicPr>
          <p:cNvPr id="25" name="Picture 2" descr="Resultado de imagen de model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394" y="3519954"/>
            <a:ext cx="739104" cy="73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echa derecha 11"/>
          <p:cNvSpPr/>
          <p:nvPr/>
        </p:nvSpPr>
        <p:spPr bwMode="auto">
          <a:xfrm rot="5400000">
            <a:off x="4965891" y="4375359"/>
            <a:ext cx="262445" cy="383795"/>
          </a:xfrm>
          <a:prstGeom prst="rightArrow">
            <a:avLst/>
          </a:prstGeom>
          <a:solidFill>
            <a:schemeClr val="accent1"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8026" tIns="14013" rIns="28026" bIns="14013" numCol="1" rtlCol="0" anchor="t" anchorCtr="0" compatLnSpc="1">
            <a:prstTxWarp prst="textNoShape">
              <a:avLst/>
            </a:prstTxWarp>
          </a:bodyPr>
          <a:lstStyle/>
          <a:p>
            <a:pPr defTabSz="280264"/>
            <a:endParaRPr lang="en-GB" sz="200" dirty="0"/>
          </a:p>
        </p:txBody>
      </p:sp>
      <p:sp>
        <p:nvSpPr>
          <p:cNvPr id="27" name="26 CuadroTexto"/>
          <p:cNvSpPr txBox="1"/>
          <p:nvPr/>
        </p:nvSpPr>
        <p:spPr>
          <a:xfrm>
            <a:off x="3916358" y="4169718"/>
            <a:ext cx="93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Model 1</a:t>
            </a:r>
            <a:endParaRPr lang="en-US" sz="1200" dirty="0"/>
          </a:p>
        </p:txBody>
      </p:sp>
      <p:sp>
        <p:nvSpPr>
          <p:cNvPr id="28" name="27 CuadroTexto"/>
          <p:cNvSpPr txBox="1"/>
          <p:nvPr/>
        </p:nvSpPr>
        <p:spPr>
          <a:xfrm>
            <a:off x="4765928" y="4150891"/>
            <a:ext cx="800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Model N</a:t>
            </a:r>
            <a:endParaRPr lang="en-US" sz="1200" dirty="0"/>
          </a:p>
        </p:txBody>
      </p:sp>
      <p:sp>
        <p:nvSpPr>
          <p:cNvPr id="29" name="28 CuadroTexto"/>
          <p:cNvSpPr txBox="1"/>
          <p:nvPr/>
        </p:nvSpPr>
        <p:spPr>
          <a:xfrm>
            <a:off x="1706140" y="5959969"/>
            <a:ext cx="1395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Document</a:t>
            </a:r>
            <a:endParaRPr lang="en-US" dirty="0"/>
          </a:p>
        </p:txBody>
      </p:sp>
      <p:pic>
        <p:nvPicPr>
          <p:cNvPr id="30" name="Picture 3" descr="C:\Users\pcalleja\Downloads\Annotated fi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9316" y="4526268"/>
            <a:ext cx="1084645" cy="1433701"/>
          </a:xfrm>
          <a:prstGeom prst="rect">
            <a:avLst/>
          </a:prstGeom>
          <a:noFill/>
        </p:spPr>
      </p:pic>
      <p:sp>
        <p:nvSpPr>
          <p:cNvPr id="31" name="30 CuadroTexto"/>
          <p:cNvSpPr txBox="1"/>
          <p:nvPr/>
        </p:nvSpPr>
        <p:spPr>
          <a:xfrm>
            <a:off x="6080728" y="5946842"/>
            <a:ext cx="2705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Document with </a:t>
            </a:r>
          </a:p>
          <a:p>
            <a:pPr algn="ctr"/>
            <a:r>
              <a:rPr lang="en-US" dirty="0" smtClean="0"/>
              <a:t>identified entities</a:t>
            </a:r>
            <a:endParaRPr lang="en-US" dirty="0"/>
          </a:p>
        </p:txBody>
      </p:sp>
      <p:sp>
        <p:nvSpPr>
          <p:cNvPr id="32" name="Flecha derecha 11"/>
          <p:cNvSpPr/>
          <p:nvPr/>
        </p:nvSpPr>
        <p:spPr bwMode="auto">
          <a:xfrm>
            <a:off x="5933551" y="5144941"/>
            <a:ext cx="524892" cy="383795"/>
          </a:xfrm>
          <a:prstGeom prst="rightArrow">
            <a:avLst/>
          </a:prstGeom>
          <a:solidFill>
            <a:schemeClr val="accent1">
              <a:alpha val="5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8026" tIns="14013" rIns="28026" bIns="14013" numCol="1" rtlCol="0" anchor="t" anchorCtr="0" compatLnSpc="1">
            <a:prstTxWarp prst="textNoShape">
              <a:avLst/>
            </a:prstTxWarp>
          </a:bodyPr>
          <a:lstStyle/>
          <a:p>
            <a:pPr defTabSz="280264"/>
            <a:endParaRPr lang="en-GB" sz="200" dirty="0"/>
          </a:p>
        </p:txBody>
      </p:sp>
    </p:spTree>
    <p:extLst>
      <p:ext uri="{BB962C8B-B14F-4D97-AF65-F5344CB8AC3E}">
        <p14:creationId xmlns:p14="http://schemas.microsoft.com/office/powerpoint/2010/main" val="384219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altLang="es-ES_tradnl" dirty="0" smtClean="0">
                <a:solidFill>
                  <a:srgbClr val="FFFFFF"/>
                </a:solidFill>
              </a:rPr>
              <a:t>3. Corpus. Representing entities </a:t>
            </a:r>
            <a:endParaRPr lang="en-US" altLang="es-ES_tradnl" dirty="0">
              <a:solidFill>
                <a:srgbClr val="FFFFFF"/>
              </a:solidFill>
            </a:endParaRP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490996" y="931323"/>
            <a:ext cx="83197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entities could be represented in the training corpus or in the library output?</a:t>
            </a:r>
            <a:endParaRPr lang="en-US" sz="3200" dirty="0"/>
          </a:p>
        </p:txBody>
      </p:sp>
      <p:pic>
        <p:nvPicPr>
          <p:cNvPr id="13" name="Picture 2" descr="https://pixabay.com/static/uploads/photo/2012/04/01/17/40/paper-23698_64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5231" y="2389237"/>
            <a:ext cx="2892508" cy="3856675"/>
          </a:xfrm>
          <a:prstGeom prst="rect">
            <a:avLst/>
          </a:prstGeom>
          <a:noFill/>
        </p:spPr>
      </p:pic>
      <p:sp>
        <p:nvSpPr>
          <p:cNvPr id="5" name="4 Rectángulo"/>
          <p:cNvSpPr/>
          <p:nvPr/>
        </p:nvSpPr>
        <p:spPr bwMode="auto">
          <a:xfrm>
            <a:off x="2088648" y="2900311"/>
            <a:ext cx="992837" cy="93406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14" name="13 Rectángulo"/>
          <p:cNvSpPr/>
          <p:nvPr/>
        </p:nvSpPr>
        <p:spPr bwMode="auto">
          <a:xfrm>
            <a:off x="2496574" y="3928297"/>
            <a:ext cx="667461" cy="9340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15" name="14 Rectángulo"/>
          <p:cNvSpPr/>
          <p:nvPr/>
        </p:nvSpPr>
        <p:spPr bwMode="auto">
          <a:xfrm>
            <a:off x="2088648" y="4981063"/>
            <a:ext cx="1032959" cy="6299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76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altLang="es-ES_tradnl" dirty="0" smtClean="0">
                <a:solidFill>
                  <a:srgbClr val="FFFFFF"/>
                </a:solidFill>
              </a:rPr>
              <a:t>3. Corpus. MUC Format </a:t>
            </a:r>
            <a:endParaRPr lang="en-US" altLang="es-ES_tradnl" dirty="0">
              <a:solidFill>
                <a:srgbClr val="FFFFFF"/>
              </a:solidFill>
            </a:endParaRP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91492" y="3077648"/>
            <a:ext cx="75384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Mr. </a:t>
            </a:r>
            <a:r>
              <a:rPr lang="en-US" dirty="0">
                <a:solidFill>
                  <a:srgbClr val="C00000"/>
                </a:solidFill>
              </a:rPr>
              <a:t>&lt;</a:t>
            </a:r>
            <a:r>
              <a:rPr lang="en-US" dirty="0" smtClean="0">
                <a:solidFill>
                  <a:srgbClr val="C00000"/>
                </a:solidFill>
              </a:rPr>
              <a:t>ENAMEX TYPE</a:t>
            </a:r>
            <a:r>
              <a:rPr lang="en-US" dirty="0">
                <a:solidFill>
                  <a:srgbClr val="C00000"/>
                </a:solidFill>
              </a:rPr>
              <a:t>="PERSON</a:t>
            </a:r>
            <a:r>
              <a:rPr lang="en-US" dirty="0" smtClean="0">
                <a:solidFill>
                  <a:srgbClr val="C00000"/>
                </a:solidFill>
              </a:rPr>
              <a:t>"&gt;</a:t>
            </a:r>
            <a:r>
              <a:rPr lang="en-US" dirty="0" smtClean="0"/>
              <a:t> </a:t>
            </a:r>
            <a:r>
              <a:rPr lang="en-US" dirty="0" err="1" smtClean="0"/>
              <a:t>Dooner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&lt;/</a:t>
            </a:r>
            <a:r>
              <a:rPr lang="en-US" dirty="0">
                <a:solidFill>
                  <a:srgbClr val="C00000"/>
                </a:solidFill>
              </a:rPr>
              <a:t>ENAMEX</a:t>
            </a:r>
            <a:r>
              <a:rPr lang="en-US" dirty="0" smtClean="0">
                <a:solidFill>
                  <a:srgbClr val="C00000"/>
                </a:solidFill>
              </a:rPr>
              <a:t>&gt;</a:t>
            </a:r>
            <a:r>
              <a:rPr lang="en-US" dirty="0" smtClean="0"/>
              <a:t> met </a:t>
            </a:r>
            <a:r>
              <a:rPr lang="en-US" dirty="0"/>
              <a:t>with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&lt;ENAMEX TYPE</a:t>
            </a:r>
            <a:r>
              <a:rPr lang="en-US" dirty="0">
                <a:solidFill>
                  <a:srgbClr val="C00000"/>
                </a:solidFill>
              </a:rPr>
              <a:t>="PERSON</a:t>
            </a:r>
            <a:r>
              <a:rPr lang="en-US" dirty="0" smtClean="0">
                <a:solidFill>
                  <a:srgbClr val="C00000"/>
                </a:solidFill>
              </a:rPr>
              <a:t>"&gt; </a:t>
            </a:r>
            <a:r>
              <a:rPr lang="en-US" dirty="0" smtClean="0"/>
              <a:t>Martin </a:t>
            </a:r>
            <a:r>
              <a:rPr lang="en-US" dirty="0" err="1" smtClean="0"/>
              <a:t>Puris</a:t>
            </a:r>
            <a:r>
              <a:rPr lang="en-US" dirty="0">
                <a:solidFill>
                  <a:srgbClr val="C00000"/>
                </a:solidFill>
              </a:rPr>
              <a:t>&lt;/ENAMEX&gt;</a:t>
            </a:r>
            <a:r>
              <a:rPr lang="en-US" dirty="0"/>
              <a:t>, president and chief executive officer of </a:t>
            </a:r>
            <a:r>
              <a:rPr lang="en-US" dirty="0">
                <a:solidFill>
                  <a:srgbClr val="0070C0"/>
                </a:solidFill>
              </a:rPr>
              <a:t>&lt;</a:t>
            </a:r>
            <a:r>
              <a:rPr lang="en-US" dirty="0" smtClean="0">
                <a:solidFill>
                  <a:srgbClr val="0070C0"/>
                </a:solidFill>
              </a:rPr>
              <a:t>ENAMEX TYPE</a:t>
            </a:r>
            <a:r>
              <a:rPr lang="en-US" dirty="0">
                <a:solidFill>
                  <a:srgbClr val="0070C0"/>
                </a:solidFill>
              </a:rPr>
              <a:t>="ORGANIZATION"&gt;</a:t>
            </a:r>
            <a:r>
              <a:rPr lang="en-US" dirty="0" err="1"/>
              <a:t>Ammirati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Puris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&lt;/</a:t>
            </a:r>
            <a:r>
              <a:rPr lang="en-US" dirty="0">
                <a:solidFill>
                  <a:srgbClr val="0070C0"/>
                </a:solidFill>
              </a:rPr>
              <a:t>ENAMEX&gt;</a:t>
            </a:r>
            <a:r>
              <a:rPr lang="en-US" dirty="0"/>
              <a:t>, </a:t>
            </a:r>
            <a:r>
              <a:rPr lang="en-US" dirty="0" smtClean="0"/>
              <a:t>about </a:t>
            </a:r>
            <a:r>
              <a:rPr lang="en-US" dirty="0" smtClean="0">
                <a:solidFill>
                  <a:srgbClr val="0070C0"/>
                </a:solidFill>
              </a:rPr>
              <a:t>&lt;ENAMEX TYPE</a:t>
            </a:r>
            <a:r>
              <a:rPr lang="en-US" dirty="0">
                <a:solidFill>
                  <a:srgbClr val="0070C0"/>
                </a:solidFill>
              </a:rPr>
              <a:t>="</a:t>
            </a:r>
            <a:r>
              <a:rPr lang="en-US" dirty="0" smtClean="0">
                <a:solidFill>
                  <a:srgbClr val="0070C0"/>
                </a:solidFill>
              </a:rPr>
              <a:t>ORGANIZATION"&gt; </a:t>
            </a:r>
            <a:r>
              <a:rPr lang="en-US" dirty="0" smtClean="0"/>
              <a:t>McCann </a:t>
            </a:r>
            <a:r>
              <a:rPr lang="en-US" dirty="0" smtClean="0">
                <a:solidFill>
                  <a:srgbClr val="0070C0"/>
                </a:solidFill>
              </a:rPr>
              <a:t>&lt;/ENAMEX&gt;</a:t>
            </a:r>
            <a:r>
              <a:rPr lang="en-US" dirty="0" smtClean="0"/>
              <a:t>’s </a:t>
            </a:r>
            <a:r>
              <a:rPr lang="en-US" dirty="0"/>
              <a:t>acquiring the agency with billings of </a:t>
            </a:r>
            <a:r>
              <a:rPr lang="en-US" dirty="0">
                <a:solidFill>
                  <a:srgbClr val="7030A0"/>
                </a:solidFill>
              </a:rPr>
              <a:t>&lt;</a:t>
            </a:r>
            <a:r>
              <a:rPr lang="en-US" dirty="0" smtClean="0">
                <a:solidFill>
                  <a:srgbClr val="7030A0"/>
                </a:solidFill>
              </a:rPr>
              <a:t>NUMEX TYPE</a:t>
            </a:r>
            <a:r>
              <a:rPr lang="en-US" dirty="0">
                <a:solidFill>
                  <a:srgbClr val="7030A0"/>
                </a:solidFill>
              </a:rPr>
              <a:t>="MONEY"&gt;</a:t>
            </a:r>
            <a:r>
              <a:rPr lang="en-US" dirty="0"/>
              <a:t>$400 million</a:t>
            </a:r>
            <a:r>
              <a:rPr lang="en-US" dirty="0">
                <a:solidFill>
                  <a:srgbClr val="7030A0"/>
                </a:solidFill>
              </a:rPr>
              <a:t>&lt;/NUMEX&gt;</a:t>
            </a:r>
            <a:r>
              <a:rPr lang="en-US" dirty="0"/>
              <a:t>, but nothing has materialized. </a:t>
            </a:r>
            <a:endParaRPr lang="es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1582994" y="5986112"/>
            <a:ext cx="66326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Grishman</a:t>
            </a:r>
            <a:r>
              <a:rPr lang="en-US" sz="1100" dirty="0"/>
              <a:t>, R., &amp; </a:t>
            </a:r>
            <a:r>
              <a:rPr lang="en-US" sz="1100" dirty="0" err="1"/>
              <a:t>Sundheim</a:t>
            </a:r>
            <a:r>
              <a:rPr lang="en-US" sz="1100" dirty="0"/>
              <a:t>, B. (1996). Message understanding conference-6: A brief history. In </a:t>
            </a:r>
            <a:r>
              <a:rPr lang="en-US" sz="1100" i="1" dirty="0"/>
              <a:t>COLING 1996 Volume 1: The 16th International Conference on Computational Linguistics</a:t>
            </a:r>
            <a:r>
              <a:rPr lang="en-US" sz="1100" dirty="0"/>
              <a:t> (Vol. 1).</a:t>
            </a:r>
            <a:endParaRPr lang="es-ES" sz="1100" dirty="0"/>
          </a:p>
        </p:txBody>
      </p:sp>
      <p:pic>
        <p:nvPicPr>
          <p:cNvPr id="7" name="Picture 4" descr="Resultado de imagen de icon refer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55" y="5915402"/>
            <a:ext cx="572306" cy="5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4189604" y="5653260"/>
            <a:ext cx="4434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 Corpus: </a:t>
            </a:r>
            <a:r>
              <a:rPr lang="es-ES" sz="1400" dirty="0">
                <a:hlinkClick r:id="rId3"/>
              </a:rPr>
              <a:t>https://</a:t>
            </a:r>
            <a:r>
              <a:rPr lang="es-ES" sz="1400" dirty="0" smtClean="0">
                <a:hlinkClick r:id="rId3"/>
              </a:rPr>
              <a:t>catalog.ldc.upenn.edu/LDC96T10</a:t>
            </a:r>
            <a:endParaRPr lang="es-ES" sz="1400" dirty="0"/>
          </a:p>
        </p:txBody>
      </p:sp>
      <p:sp>
        <p:nvSpPr>
          <p:cNvPr id="8" name="7 CuadroTexto"/>
          <p:cNvSpPr txBox="1"/>
          <p:nvPr/>
        </p:nvSpPr>
        <p:spPr>
          <a:xfrm>
            <a:off x="365422" y="595844"/>
            <a:ext cx="83906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Presented in the </a:t>
            </a:r>
            <a:r>
              <a:rPr lang="en-US" sz="2400" b="1" dirty="0" smtClean="0"/>
              <a:t>Message Understanding Conference 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XML annotation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Types: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/>
              <a:t>ENAMEX (Person, Location, Organization)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/>
              <a:t>NUMEX (MONEY, PERCENT)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/>
              <a:t>TIMEX (DATE, TIME)</a:t>
            </a:r>
          </a:p>
        </p:txBody>
      </p:sp>
      <p:sp>
        <p:nvSpPr>
          <p:cNvPr id="9" name="8 Rectángulo"/>
          <p:cNvSpPr/>
          <p:nvPr/>
        </p:nvSpPr>
        <p:spPr bwMode="auto">
          <a:xfrm>
            <a:off x="581025" y="2857500"/>
            <a:ext cx="8181975" cy="22860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82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altLang="es-ES_tradnl" dirty="0">
                <a:solidFill>
                  <a:srgbClr val="FFFFFF"/>
                </a:solidFill>
              </a:rPr>
              <a:t>3. Corpus. </a:t>
            </a:r>
            <a:r>
              <a:rPr lang="es-ES" altLang="es-ES_tradnl" dirty="0" smtClean="0">
                <a:solidFill>
                  <a:srgbClr val="FFFFFF"/>
                </a:solidFill>
              </a:rPr>
              <a:t>CONLL FORMAT</a:t>
            </a:r>
            <a:endParaRPr lang="es-ES" altLang="es-ES_tradnl" dirty="0">
              <a:solidFill>
                <a:srgbClr val="FFFFFF"/>
              </a:solidFill>
            </a:endParaRP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17591" y="548219"/>
            <a:ext cx="8390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Presented in the </a:t>
            </a:r>
            <a:r>
              <a:rPr lang="en-US" sz="2400" b="1" dirty="0" smtClean="0"/>
              <a:t>Conference on Computational Natural Language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Columns: </a:t>
            </a:r>
            <a:r>
              <a:rPr lang="en-US" sz="2400" dirty="0" smtClean="0"/>
              <a:t>Token - Annotation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4852752" y="2092960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BIO Annotation:</a:t>
            </a:r>
            <a:endParaRPr lang="es-ES" dirty="0"/>
          </a:p>
        </p:txBody>
      </p:sp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135203"/>
              </p:ext>
            </p:extLst>
          </p:nvPr>
        </p:nvGraphicFramePr>
        <p:xfrm>
          <a:off x="742950" y="2092960"/>
          <a:ext cx="3143250" cy="296037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676400"/>
                <a:gridCol w="1466850"/>
              </a:tblGrid>
              <a:tr h="400050">
                <a:tc>
                  <a:txBody>
                    <a:bodyPr/>
                    <a:lstStyle/>
                    <a:p>
                      <a:pPr algn="just"/>
                      <a:r>
                        <a:rPr lang="es-ES" dirty="0" smtClean="0"/>
                        <a:t>Melbourne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 smtClean="0"/>
                        <a:t>B-LOC</a:t>
                      </a:r>
                      <a:endParaRPr lang="es-ES" dirty="0"/>
                    </a:p>
                  </a:txBody>
                  <a:tcPr anchor="ctr"/>
                </a:tc>
              </a:tr>
              <a:tr h="142875">
                <a:tc>
                  <a:txBody>
                    <a:bodyPr/>
                    <a:lstStyle/>
                    <a:p>
                      <a:pPr algn="just"/>
                      <a:r>
                        <a:rPr lang="es-ES" dirty="0" smtClean="0"/>
                        <a:t>(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 smtClean="0"/>
                        <a:t>O</a:t>
                      </a:r>
                      <a:endParaRPr lang="es-ES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s-ES" dirty="0" smtClean="0"/>
                        <a:t>Australia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 smtClean="0"/>
                        <a:t>B-LOC</a:t>
                      </a:r>
                      <a:endParaRPr lang="es-ES" dirty="0"/>
                    </a:p>
                  </a:txBody>
                  <a:tcPr anchor="ctr"/>
                </a:tc>
              </a:tr>
              <a:tr h="144780">
                <a:tc>
                  <a:txBody>
                    <a:bodyPr/>
                    <a:lstStyle/>
                    <a:p>
                      <a:pPr algn="just"/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 smtClean="0"/>
                        <a:t>O</a:t>
                      </a:r>
                      <a:endParaRPr lang="es-ES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s-ES" dirty="0" smtClean="0"/>
                        <a:t>.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 smtClean="0"/>
                        <a:t>O</a:t>
                      </a:r>
                      <a:endParaRPr lang="es-ES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s-ES" dirty="0" err="1" smtClean="0"/>
                        <a:t>Daryl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 smtClean="0"/>
                        <a:t>B-PER</a:t>
                      </a:r>
                      <a:endParaRPr lang="es-ES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s-ES" dirty="0" smtClean="0"/>
                        <a:t>Williams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 smtClean="0"/>
                        <a:t>I-PER</a:t>
                      </a:r>
                      <a:endParaRPr lang="es-ES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s-ES" dirty="0" smtClean="0"/>
                        <a:t>subrayó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 smtClean="0"/>
                        <a:t>O</a:t>
                      </a:r>
                      <a:endParaRPr lang="es-E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9 CuadroTexto"/>
          <p:cNvSpPr txBox="1"/>
          <p:nvPr/>
        </p:nvSpPr>
        <p:spPr>
          <a:xfrm>
            <a:off x="4999691" y="3156229"/>
            <a:ext cx="99153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 smtClean="0"/>
              <a:t>Daryl</a:t>
            </a:r>
            <a:endParaRPr lang="es-E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4999691" y="3614619"/>
            <a:ext cx="99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BEGIN</a:t>
            </a:r>
            <a:endParaRPr lang="es-ES" dirty="0"/>
          </a:p>
        </p:txBody>
      </p:sp>
      <p:sp>
        <p:nvSpPr>
          <p:cNvPr id="12" name="11 CuadroTexto"/>
          <p:cNvSpPr txBox="1"/>
          <p:nvPr/>
        </p:nvSpPr>
        <p:spPr>
          <a:xfrm>
            <a:off x="6115050" y="3146704"/>
            <a:ext cx="106633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Williams</a:t>
            </a:r>
            <a:endParaRPr lang="es-ES" dirty="0"/>
          </a:p>
        </p:txBody>
      </p:sp>
      <p:sp>
        <p:nvSpPr>
          <p:cNvPr id="13" name="12 CuadroTexto"/>
          <p:cNvSpPr txBox="1"/>
          <p:nvPr/>
        </p:nvSpPr>
        <p:spPr>
          <a:xfrm>
            <a:off x="6189848" y="3614619"/>
            <a:ext cx="99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INSIDE</a:t>
            </a:r>
            <a:endParaRPr lang="es-ES" dirty="0"/>
          </a:p>
        </p:txBody>
      </p:sp>
      <p:sp>
        <p:nvSpPr>
          <p:cNvPr id="14" name="13 CuadroTexto"/>
          <p:cNvSpPr txBox="1"/>
          <p:nvPr/>
        </p:nvSpPr>
        <p:spPr>
          <a:xfrm>
            <a:off x="7295681" y="3137179"/>
            <a:ext cx="115299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/>
              <a:t>subrayó</a:t>
            </a:r>
            <a:endParaRPr lang="es-ES" dirty="0"/>
          </a:p>
        </p:txBody>
      </p:sp>
      <p:sp>
        <p:nvSpPr>
          <p:cNvPr id="15" name="14 CuadroTexto"/>
          <p:cNvSpPr txBox="1"/>
          <p:nvPr/>
        </p:nvSpPr>
        <p:spPr>
          <a:xfrm>
            <a:off x="7404517" y="3605094"/>
            <a:ext cx="99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</a:t>
            </a:r>
            <a:endParaRPr lang="es-ES" dirty="0"/>
          </a:p>
        </p:txBody>
      </p:sp>
      <p:sp>
        <p:nvSpPr>
          <p:cNvPr id="16" name="15 CuadroTexto"/>
          <p:cNvSpPr txBox="1"/>
          <p:nvPr/>
        </p:nvSpPr>
        <p:spPr>
          <a:xfrm>
            <a:off x="3657600" y="5653260"/>
            <a:ext cx="5048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 Corpus 2002</a:t>
            </a:r>
            <a:r>
              <a:rPr lang="es-ES" sz="1400" dirty="0"/>
              <a:t>: </a:t>
            </a:r>
            <a:r>
              <a:rPr lang="es-ES" sz="1400" dirty="0">
                <a:hlinkClick r:id="rId2"/>
              </a:rPr>
              <a:t>https://www.clips.uantwerpen.be/conll2002/ner</a:t>
            </a:r>
            <a:r>
              <a:rPr lang="es-ES" sz="1400" dirty="0" smtClean="0">
                <a:hlinkClick r:id="rId2"/>
              </a:rPr>
              <a:t>/</a:t>
            </a:r>
            <a:r>
              <a:rPr lang="es-ES" sz="1400" dirty="0" smtClean="0"/>
              <a:t> </a:t>
            </a:r>
            <a:endParaRPr lang="es-ES" sz="1400" dirty="0"/>
          </a:p>
        </p:txBody>
      </p:sp>
      <p:sp>
        <p:nvSpPr>
          <p:cNvPr id="17" name="16 CuadroTexto"/>
          <p:cNvSpPr txBox="1"/>
          <p:nvPr/>
        </p:nvSpPr>
        <p:spPr>
          <a:xfrm>
            <a:off x="3667125" y="5929485"/>
            <a:ext cx="5208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/>
              <a:t> Corpus 2003</a:t>
            </a:r>
            <a:r>
              <a:rPr lang="es-ES" sz="1400" dirty="0"/>
              <a:t>: </a:t>
            </a:r>
            <a:r>
              <a:rPr lang="es-ES" sz="1400" dirty="0" smtClean="0"/>
              <a:t> </a:t>
            </a:r>
            <a:r>
              <a:rPr lang="es-ES" sz="1400" dirty="0" smtClean="0">
                <a:hlinkClick r:id="rId3"/>
              </a:rPr>
              <a:t>https</a:t>
            </a:r>
            <a:r>
              <a:rPr lang="es-ES" sz="1400" dirty="0">
                <a:hlinkClick r:id="rId3"/>
              </a:rPr>
              <a:t>://www.clips.uantwerpen.be/conll2003/ner</a:t>
            </a:r>
            <a:r>
              <a:rPr lang="es-ES" sz="1400" dirty="0" smtClean="0">
                <a:hlinkClick r:id="rId3"/>
              </a:rPr>
              <a:t>/</a:t>
            </a:r>
            <a:r>
              <a:rPr lang="es-E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9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altLang="es-ES_tradnl" dirty="0">
                <a:solidFill>
                  <a:srgbClr val="FFFFFF"/>
                </a:solidFill>
              </a:rPr>
              <a:t>3. Corpus. </a:t>
            </a:r>
            <a:r>
              <a:rPr lang="en-US" altLang="es-ES_tradnl" dirty="0" smtClean="0">
                <a:solidFill>
                  <a:srgbClr val="FFFFFF"/>
                </a:solidFill>
              </a:rPr>
              <a:t>Other</a:t>
            </a:r>
            <a:r>
              <a:rPr lang="es-ES" altLang="es-ES_tradnl" dirty="0" smtClean="0">
                <a:solidFill>
                  <a:srgbClr val="FFFFFF"/>
                </a:solidFill>
              </a:rPr>
              <a:t> </a:t>
            </a:r>
            <a:r>
              <a:rPr lang="en-US" altLang="es-ES_tradnl" dirty="0" smtClean="0">
                <a:solidFill>
                  <a:srgbClr val="FFFFFF"/>
                </a:solidFill>
              </a:rPr>
              <a:t>Formats</a:t>
            </a:r>
            <a:endParaRPr lang="en-US" altLang="es-ES_tradnl" dirty="0">
              <a:solidFill>
                <a:srgbClr val="FFFFFF"/>
              </a:solidFill>
            </a:endParaRP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33345" y="654704"/>
            <a:ext cx="8390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/>
              <a:t>BioCreative</a:t>
            </a:r>
            <a:r>
              <a:rPr lang="es-ES" sz="2400" b="1" dirty="0"/>
              <a:t> II</a:t>
            </a:r>
          </a:p>
        </p:txBody>
      </p:sp>
      <p:graphicFrame>
        <p:nvGraphicFramePr>
          <p:cNvPr id="9" name="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178430"/>
              </p:ext>
            </p:extLst>
          </p:nvPr>
        </p:nvGraphicFramePr>
        <p:xfrm>
          <a:off x="771524" y="3279870"/>
          <a:ext cx="6457355" cy="10363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209799"/>
                <a:gridCol w="1095375"/>
                <a:gridCol w="3152181"/>
              </a:tblGrid>
              <a:tr h="164156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Id</a:t>
                      </a:r>
                      <a:endParaRPr lang="es-ES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 smtClean="0"/>
                        <a:t>Offsets</a:t>
                      </a:r>
                      <a:endParaRPr lang="es-ES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err="1" smtClean="0"/>
                        <a:t>Span</a:t>
                      </a:r>
                      <a:r>
                        <a:rPr lang="es-ES" b="1" baseline="0" dirty="0" smtClean="0"/>
                        <a:t> Text</a:t>
                      </a:r>
                      <a:endParaRPr lang="es-ES" b="1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150086">
                <a:tc>
                  <a:txBody>
                    <a:bodyPr/>
                    <a:lstStyle/>
                    <a:p>
                      <a:pPr algn="just"/>
                      <a:r>
                        <a:rPr lang="es-ES" sz="1600" dirty="0" smtClean="0"/>
                        <a:t>P00001606T0076</a:t>
                      </a:r>
                      <a:endParaRPr lang="es-E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600" dirty="0" smtClean="0"/>
                        <a:t>14     33</a:t>
                      </a:r>
                      <a:endParaRPr lang="es-E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600" dirty="0" err="1" smtClean="0"/>
                        <a:t>alkaline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phosphatases</a:t>
                      </a:r>
                      <a:endParaRPr lang="es-ES" sz="1600" dirty="0"/>
                    </a:p>
                  </a:txBody>
                  <a:tcPr anchor="ctr"/>
                </a:tc>
              </a:tr>
              <a:tr h="150086">
                <a:tc>
                  <a:txBody>
                    <a:bodyPr/>
                    <a:lstStyle/>
                    <a:p>
                      <a:pPr algn="just"/>
                      <a:r>
                        <a:rPr lang="es-ES" sz="1600" dirty="0" smtClean="0"/>
                        <a:t>P00001606T0076</a:t>
                      </a:r>
                      <a:endParaRPr lang="es-E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600" dirty="0" smtClean="0"/>
                        <a:t>37     50</a:t>
                      </a:r>
                      <a:endParaRPr lang="es-E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smtClean="0"/>
                        <a:t>5-nucleotidase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1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39861"/>
              </p:ext>
            </p:extLst>
          </p:nvPr>
        </p:nvGraphicFramePr>
        <p:xfrm>
          <a:off x="733424" y="1708781"/>
          <a:ext cx="7781926" cy="7010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019301"/>
                <a:gridCol w="5762625"/>
              </a:tblGrid>
              <a:tr h="164156">
                <a:tc>
                  <a:txBody>
                    <a:bodyPr/>
                    <a:lstStyle/>
                    <a:p>
                      <a:pPr algn="ctr"/>
                      <a:r>
                        <a:rPr lang="es-ES" b="1" i="0" dirty="0" smtClean="0"/>
                        <a:t>Id</a:t>
                      </a:r>
                      <a:endParaRPr lang="es-ES" b="1" i="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i="0" dirty="0" smtClean="0"/>
                        <a:t>Text</a:t>
                      </a:r>
                      <a:endParaRPr lang="es-ES" b="1" i="0" dirty="0"/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16415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P00001606T0076 </a:t>
                      </a:r>
                      <a:endParaRPr lang="es-E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Comparison with alkaline phosphatases and 5-nucleotidase</a:t>
                      </a:r>
                      <a:endParaRPr lang="es-ES" sz="1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4 CuadroTexto"/>
          <p:cNvSpPr txBox="1"/>
          <p:nvPr/>
        </p:nvSpPr>
        <p:spPr>
          <a:xfrm>
            <a:off x="761999" y="1339449"/>
            <a:ext cx="132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Sentences</a:t>
            </a:r>
            <a:endParaRPr lang="es-ES" dirty="0"/>
          </a:p>
        </p:txBody>
      </p:sp>
      <p:sp>
        <p:nvSpPr>
          <p:cNvPr id="17" name="16 CuadroTexto"/>
          <p:cNvSpPr txBox="1"/>
          <p:nvPr/>
        </p:nvSpPr>
        <p:spPr>
          <a:xfrm>
            <a:off x="733424" y="2910538"/>
            <a:ext cx="175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Annotations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707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666088" y="3951388"/>
            <a:ext cx="6429388" cy="777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s-ES" b="1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Pablo Calleja</a:t>
            </a:r>
          </a:p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endParaRPr lang="es-ES" b="1" kern="0" dirty="0" smtClean="0">
              <a:solidFill>
                <a:srgbClr val="234A9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s-ES" kern="0" dirty="0" err="1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Ontology</a:t>
            </a:r>
            <a:r>
              <a:rPr lang="es-ES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" kern="0" dirty="0" err="1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Engineering</a:t>
            </a:r>
            <a:r>
              <a:rPr lang="es-ES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s-ES" kern="0" dirty="0" err="1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Group</a:t>
            </a:r>
            <a:endParaRPr lang="es-ES" kern="0" dirty="0" smtClean="0">
              <a:solidFill>
                <a:srgbClr val="234A9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algn="ctr" defTabSz="9144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s-ES" kern="0" dirty="0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Universidad Politécnica de Madrid, </a:t>
            </a:r>
            <a:r>
              <a:rPr lang="es-ES" kern="0" dirty="0" err="1" smtClean="0">
                <a:solidFill>
                  <a:srgbClr val="234A94"/>
                </a:solidFill>
                <a:latin typeface="Helvetica Neue" charset="0"/>
                <a:ea typeface="Helvetica Neue" charset="0"/>
                <a:cs typeface="Helvetica Neue" charset="0"/>
              </a:rPr>
              <a:t>Spain</a:t>
            </a:r>
            <a:endParaRPr lang="en-GB" kern="0" dirty="0">
              <a:solidFill>
                <a:srgbClr val="234A94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600" kern="0" dirty="0" smtClean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2778371" y="1168956"/>
            <a:ext cx="6365632" cy="2833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defTabSz="914400"/>
            <a:r>
              <a:rPr lang="es-ES" sz="4800" kern="0" dirty="0" smtClean="0">
                <a:latin typeface="Helvetica Neue" charset="0"/>
                <a:ea typeface="Helvetica Neue" charset="0"/>
                <a:cs typeface="Helvetica Neue" charset="0"/>
              </a:rPr>
              <a:t>NER4DUMMIES</a:t>
            </a:r>
            <a:endParaRPr lang="es-ES" sz="2800" kern="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28" name="Picture 4" descr="https://licensebuttons.net/l/by-sa/3.0/88x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14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6"/>
          <p:cNvSpPr txBox="1"/>
          <p:nvPr/>
        </p:nvSpPr>
        <p:spPr>
          <a:xfrm>
            <a:off x="3041815" y="6418063"/>
            <a:ext cx="253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>
              <a:spcBef>
                <a:spcPts val="300"/>
              </a:spcBef>
            </a:pP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pcalleja@fi.upm.es</a:t>
            </a:r>
          </a:p>
        </p:txBody>
      </p:sp>
      <p:pic>
        <p:nvPicPr>
          <p:cNvPr id="13" name="Picture 4" descr="http://simpleicon.com/wp-content/uploads/mail-6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160" y="650647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8442" y="6506110"/>
            <a:ext cx="246960" cy="252000"/>
          </a:xfrm>
          <a:prstGeom prst="rect">
            <a:avLst/>
          </a:prstGeom>
        </p:spPr>
      </p:pic>
      <p:sp>
        <p:nvSpPr>
          <p:cNvPr id="16" name="TextBox 6"/>
          <p:cNvSpPr txBox="1"/>
          <p:nvPr/>
        </p:nvSpPr>
        <p:spPr>
          <a:xfrm>
            <a:off x="5880782" y="6415708"/>
            <a:ext cx="253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>
              <a:spcBef>
                <a:spcPts val="300"/>
              </a:spcBef>
            </a:pP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20/4/2018</a:t>
            </a:r>
          </a:p>
        </p:txBody>
      </p:sp>
    </p:spTree>
    <p:extLst>
      <p:ext uri="{BB962C8B-B14F-4D97-AF65-F5344CB8AC3E}">
        <p14:creationId xmlns:p14="http://schemas.microsoft.com/office/powerpoint/2010/main" val="68937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altLang="es-ES_tradnl" dirty="0" smtClean="0">
                <a:solidFill>
                  <a:srgbClr val="FFFFFF"/>
                </a:solidFill>
              </a:rPr>
              <a:t>Hands-on tutorial</a:t>
            </a:r>
            <a:endParaRPr lang="en-US" altLang="es-ES_tradnl" dirty="0">
              <a:solidFill>
                <a:srgbClr val="FFFFFF"/>
              </a:solidFill>
            </a:endParaRP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218687"/>
            <a:ext cx="6598372" cy="3695088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1127389" y="1136778"/>
            <a:ext cx="7358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Brace yourselves! Code is coming!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9038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start</a:t>
            </a:r>
            <a:endParaRPr lang="en-U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Copy the repo: </a:t>
            </a:r>
            <a:endParaRPr lang="en-US" sz="2800" dirty="0" smtClean="0"/>
          </a:p>
          <a:p>
            <a:endParaRPr lang="en-US" sz="2800" dirty="0">
              <a:hlinkClick r:id="rId3"/>
            </a:endParaRPr>
          </a:p>
          <a:p>
            <a:pPr marL="0" indent="0">
              <a:buNone/>
            </a:pPr>
            <a:r>
              <a:rPr lang="en-US" sz="2800" dirty="0" smtClean="0">
                <a:hlinkClick r:id="rId3"/>
              </a:rPr>
              <a:t> https</a:t>
            </a:r>
            <a:r>
              <a:rPr lang="en-US" sz="2800" dirty="0">
                <a:hlinkClick r:id="rId3"/>
              </a:rPr>
              <a:t>://</a:t>
            </a:r>
            <a:r>
              <a:rPr lang="en-US" sz="2800" dirty="0" smtClean="0">
                <a:hlinkClick r:id="rId3"/>
              </a:rPr>
              <a:t>github.com/SerPablo/NER4Dummies</a:t>
            </a:r>
            <a:endParaRPr lang="en-US" sz="2800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18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tutorial?</a:t>
            </a:r>
            <a:endParaRPr lang="en-U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xfrm>
            <a:off x="447675" y="718038"/>
            <a:ext cx="7772400" cy="5603631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smtClean="0"/>
              <a:t>There are a lot of tools available for NLP</a:t>
            </a:r>
          </a:p>
          <a:p>
            <a:endParaRPr lang="en-US" sz="2800" dirty="0"/>
          </a:p>
          <a:p>
            <a:pPr lvl="1"/>
            <a:r>
              <a:rPr lang="en-US" sz="2400" dirty="0" smtClean="0"/>
              <a:t>Very useful without expert knowledge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/>
              <a:t>… and they are not so </a:t>
            </a:r>
            <a:r>
              <a:rPr lang="en-US" sz="2400" dirty="0" smtClean="0"/>
              <a:t>difficult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But documentation could be a nightmare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There is lack of simple and direct examples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503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the presentation</a:t>
            </a:r>
            <a:endParaRPr lang="en-US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Explain </a:t>
            </a:r>
            <a:r>
              <a:rPr lang="en-US" b="1" dirty="0" smtClean="0"/>
              <a:t>basic concepts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Present different </a:t>
            </a:r>
            <a:r>
              <a:rPr lang="en-US" b="1" dirty="0" smtClean="0"/>
              <a:t>tools</a:t>
            </a:r>
            <a:r>
              <a:rPr lang="en-US" dirty="0" smtClean="0"/>
              <a:t> developed in the area</a:t>
            </a:r>
          </a:p>
          <a:p>
            <a:endParaRPr lang="en-US" dirty="0"/>
          </a:p>
          <a:p>
            <a:r>
              <a:rPr lang="en-US" b="1" dirty="0" smtClean="0"/>
              <a:t>Run the libraries</a:t>
            </a:r>
            <a:r>
              <a:rPr lang="en-US" dirty="0" smtClean="0"/>
              <a:t> with examples to </a:t>
            </a:r>
            <a:r>
              <a:rPr lang="en-US" b="1" dirty="0" smtClean="0"/>
              <a:t>annotate</a:t>
            </a:r>
            <a:r>
              <a:rPr lang="en-US" dirty="0" smtClean="0"/>
              <a:t> texts and to </a:t>
            </a:r>
            <a:r>
              <a:rPr lang="en-US" b="1" dirty="0" smtClean="0"/>
              <a:t>train</a:t>
            </a:r>
            <a:r>
              <a:rPr lang="en-US" dirty="0" smtClean="0"/>
              <a:t> models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Foundations of how models are trained are </a:t>
            </a:r>
            <a:r>
              <a:rPr lang="en-US" b="1" dirty="0" smtClean="0">
                <a:solidFill>
                  <a:srgbClr val="FF0000"/>
                </a:solidFill>
              </a:rPr>
              <a:t>not</a:t>
            </a:r>
            <a:r>
              <a:rPr lang="en-US" dirty="0" smtClean="0">
                <a:solidFill>
                  <a:srgbClr val="FF0000"/>
                </a:solidFill>
              </a:rPr>
              <a:t> explained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58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>
              <a:defRPr/>
            </a:pPr>
            <a:r>
              <a:rPr lang="en-US" altLang="es-ES_tradnl" dirty="0" smtClean="0">
                <a:solidFill>
                  <a:srgbClr val="FFFFFF"/>
                </a:solidFill>
              </a:rPr>
              <a:t>Index</a:t>
            </a:r>
            <a:endParaRPr lang="en-US" altLang="es-ES_tradnl" dirty="0">
              <a:solidFill>
                <a:srgbClr val="FFFFFF"/>
              </a:solidFill>
            </a:endParaRP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1676872" y="1151315"/>
            <a:ext cx="6188834" cy="4536504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Definitions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Tools</a:t>
            </a:r>
            <a:endParaRPr lang="en-US" sz="2800" dirty="0">
              <a:solidFill>
                <a:schemeClr val="tx1"/>
              </a:solidFill>
            </a:endParaRP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Corpus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sz="2800" dirty="0" smtClean="0">
                <a:solidFill>
                  <a:schemeClr val="tx1"/>
                </a:solidFill>
              </a:rPr>
              <a:t>Hands-on</a:t>
            </a:r>
          </a:p>
          <a:p>
            <a:pPr marL="857250" lvl="1" indent="-457200" eaLnBrk="1" hangingPunct="1">
              <a:buFont typeface="+mj-lt"/>
              <a:buAutoNum type="arabicPeriod"/>
              <a:defRPr/>
            </a:pPr>
            <a:r>
              <a:rPr lang="en-US" dirty="0" smtClean="0">
                <a:solidFill>
                  <a:schemeClr val="tx1"/>
                </a:solidFill>
              </a:rPr>
              <a:t>Apache </a:t>
            </a:r>
            <a:r>
              <a:rPr lang="en-US" dirty="0" err="1" smtClean="0">
                <a:solidFill>
                  <a:schemeClr val="tx1"/>
                </a:solidFill>
              </a:rPr>
              <a:t>OpenNLP</a:t>
            </a:r>
            <a:endParaRPr lang="en-US" dirty="0" smtClean="0">
              <a:solidFill>
                <a:schemeClr val="tx1"/>
              </a:solidFill>
            </a:endParaRPr>
          </a:p>
          <a:p>
            <a:pPr marL="857250" lvl="1" indent="-457200" eaLnBrk="1" hangingPunct="1">
              <a:buFont typeface="+mj-lt"/>
              <a:buAutoNum type="arabicPeriod"/>
              <a:defRPr/>
            </a:pPr>
            <a:r>
              <a:rPr lang="en-US" dirty="0" smtClean="0">
                <a:solidFill>
                  <a:schemeClr val="tx1"/>
                </a:solidFill>
              </a:rPr>
              <a:t>Stanford </a:t>
            </a:r>
            <a:r>
              <a:rPr lang="en-US" dirty="0" err="1" smtClean="0">
                <a:solidFill>
                  <a:schemeClr val="tx1"/>
                </a:solidFill>
              </a:rPr>
              <a:t>CoreNLP</a:t>
            </a:r>
            <a:endParaRPr lang="en-US" dirty="0" smtClean="0">
              <a:solidFill>
                <a:schemeClr val="tx1"/>
              </a:solidFill>
            </a:endParaRPr>
          </a:p>
          <a:p>
            <a:pPr marL="857250" lvl="1" indent="-457200" eaLnBrk="1" hangingPunct="1">
              <a:buFont typeface="+mj-lt"/>
              <a:buAutoNum type="arabicPeriod"/>
              <a:defRPr/>
            </a:pPr>
            <a:r>
              <a:rPr lang="en-US" dirty="0" err="1" smtClean="0">
                <a:solidFill>
                  <a:schemeClr val="tx1"/>
                </a:solidFill>
              </a:rPr>
              <a:t>IxaPipes</a:t>
            </a:r>
            <a:endParaRPr lang="en-US" dirty="0" smtClean="0">
              <a:solidFill>
                <a:schemeClr val="tx1"/>
              </a:solidFill>
            </a:endParaRPr>
          </a:p>
          <a:p>
            <a:pPr marL="857250" lvl="1" indent="-457200" eaLnBrk="1" hangingPunct="1">
              <a:buFont typeface="+mj-lt"/>
              <a:buAutoNum type="arabicPeriod"/>
              <a:defRPr/>
            </a:pPr>
            <a:r>
              <a:rPr lang="en-US" dirty="0" smtClean="0">
                <a:solidFill>
                  <a:schemeClr val="tx1"/>
                </a:solidFill>
              </a:rPr>
              <a:t>GATE-ANNIE</a:t>
            </a:r>
            <a:endParaRPr lang="en-US" sz="2800" dirty="0" smtClean="0">
              <a:solidFill>
                <a:schemeClr val="tx1"/>
              </a:solidFill>
            </a:endParaRPr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en-US" sz="2800" b="1" dirty="0" smtClean="0">
              <a:solidFill>
                <a:schemeClr val="tx1"/>
              </a:solidFill>
            </a:endParaRPr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en-US" sz="2400" dirty="0" smtClean="0">
              <a:solidFill>
                <a:schemeClr val="tx1"/>
              </a:solidFill>
              <a:ea typeface="+mn-ea"/>
              <a:cs typeface="+mn-cs"/>
            </a:endParaRPr>
          </a:p>
          <a:p>
            <a:pPr marL="457200" lvl="1" indent="-457200" eaLnBrk="1" hangingPunct="1">
              <a:buNone/>
              <a:defRPr/>
            </a:pPr>
            <a:endParaRPr lang="en-US" sz="2400" dirty="0" smtClean="0">
              <a:solidFill>
                <a:schemeClr val="tx1"/>
              </a:solidFill>
              <a:ea typeface="+mn-ea"/>
              <a:cs typeface="+mn-cs"/>
            </a:endParaRPr>
          </a:p>
          <a:p>
            <a:pPr marL="457200" lvl="1" indent="-457200" eaLnBrk="1" hangingPunct="1">
              <a:buFont typeface="+mj-lt"/>
              <a:buAutoNum type="arabicPeriod"/>
              <a:defRPr/>
            </a:pPr>
            <a:endParaRPr lang="en-US" sz="2400" dirty="0" smtClean="0">
              <a:solidFill>
                <a:schemeClr val="tx1"/>
              </a:solidFill>
              <a:ea typeface="+mn-ea"/>
              <a:cs typeface="+mn-cs"/>
            </a:endParaRPr>
          </a:p>
          <a:p>
            <a:pPr marL="857250" lvl="1" indent="-457200" algn="r" eaLnBrk="1" hangingPunct="1">
              <a:buNone/>
              <a:defRPr/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38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dirty="0" smtClean="0"/>
              <a:t>. Definitions. </a:t>
            </a:r>
            <a:r>
              <a:rPr lang="en-US" dirty="0"/>
              <a:t>What is </a:t>
            </a:r>
            <a:r>
              <a:rPr lang="en-US" dirty="0" smtClean="0"/>
              <a:t>a </a:t>
            </a:r>
            <a:r>
              <a:rPr lang="en-US" dirty="0"/>
              <a:t>n</a:t>
            </a:r>
            <a:r>
              <a:rPr lang="en-US" dirty="0" smtClean="0"/>
              <a:t>amed entity?</a:t>
            </a:r>
            <a:endParaRPr lang="en-US" dirty="0"/>
          </a:p>
        </p:txBody>
      </p:sp>
      <p:sp>
        <p:nvSpPr>
          <p:cNvPr id="52" name="Content Placeholder 2"/>
          <p:cNvSpPr txBox="1">
            <a:spLocks/>
          </p:cNvSpPr>
          <p:nvPr/>
        </p:nvSpPr>
        <p:spPr bwMode="auto">
          <a:xfrm>
            <a:off x="282824" y="529778"/>
            <a:ext cx="8784976" cy="582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800" b="1" kern="0" dirty="0" smtClean="0"/>
              <a:t>Named entity</a:t>
            </a:r>
            <a:endParaRPr lang="en-US" sz="2800" b="1" kern="0" dirty="0"/>
          </a:p>
        </p:txBody>
      </p:sp>
      <p:sp>
        <p:nvSpPr>
          <p:cNvPr id="28" name="27 Rectángulo"/>
          <p:cNvSpPr/>
          <p:nvPr/>
        </p:nvSpPr>
        <p:spPr>
          <a:xfrm>
            <a:off x="472588" y="2050539"/>
            <a:ext cx="21161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Main types:</a:t>
            </a:r>
          </a:p>
          <a:p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Organizations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Persons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Places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Temporal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Numerical units</a:t>
            </a:r>
          </a:p>
        </p:txBody>
      </p:sp>
      <p:sp>
        <p:nvSpPr>
          <p:cNvPr id="29" name="28 Rectángulo"/>
          <p:cNvSpPr/>
          <p:nvPr/>
        </p:nvSpPr>
        <p:spPr>
          <a:xfrm>
            <a:off x="472588" y="4545836"/>
            <a:ext cx="27258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Biomedicine:</a:t>
            </a:r>
          </a:p>
          <a:p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Proteins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Substances</a:t>
            </a:r>
            <a:endParaRPr lang="en-US" b="1" dirty="0"/>
          </a:p>
        </p:txBody>
      </p:sp>
      <p:sp>
        <p:nvSpPr>
          <p:cNvPr id="30" name="29 Rectángulo"/>
          <p:cNvSpPr/>
          <p:nvPr/>
        </p:nvSpPr>
        <p:spPr>
          <a:xfrm>
            <a:off x="781080" y="1107410"/>
            <a:ext cx="7387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/>
              <a:t>Real-world</a:t>
            </a:r>
            <a:r>
              <a:rPr lang="es-ES" sz="2400" dirty="0" smtClean="0"/>
              <a:t> concept  </a:t>
            </a:r>
            <a:r>
              <a:rPr lang="en-US" sz="2400" dirty="0" smtClean="0"/>
              <a:t>denoted</a:t>
            </a:r>
            <a:r>
              <a:rPr lang="es-ES" sz="2400" dirty="0" smtClean="0"/>
              <a:t> </a:t>
            </a:r>
            <a:r>
              <a:rPr lang="en-US" sz="2400" dirty="0" smtClean="0"/>
              <a:t>with</a:t>
            </a:r>
            <a:r>
              <a:rPr lang="es-ES" sz="2400" dirty="0" smtClean="0"/>
              <a:t> a </a:t>
            </a:r>
            <a:r>
              <a:rPr lang="en-US" sz="2400" b="1" dirty="0" smtClean="0"/>
              <a:t>referent</a:t>
            </a:r>
            <a:r>
              <a:rPr lang="es-ES" sz="2400" b="1" dirty="0" smtClean="0"/>
              <a:t> </a:t>
            </a:r>
            <a:r>
              <a:rPr lang="en-US" sz="2400" b="1" dirty="0" smtClean="0"/>
              <a:t>term</a:t>
            </a:r>
            <a:r>
              <a:rPr lang="en-US" sz="2400" dirty="0" smtClean="0"/>
              <a:t> or</a:t>
            </a:r>
            <a:r>
              <a:rPr lang="en-US" sz="2400" b="1" dirty="0" smtClean="0"/>
              <a:t> proper name</a:t>
            </a:r>
            <a:r>
              <a:rPr lang="en-US" sz="2400" dirty="0" smtClean="0"/>
              <a:t>.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5410200" y="3871704"/>
            <a:ext cx="1889760" cy="369332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United States</a:t>
            </a:r>
            <a:endParaRPr lang="en-US" dirty="0"/>
          </a:p>
        </p:txBody>
      </p:sp>
      <p:sp>
        <p:nvSpPr>
          <p:cNvPr id="32" name="31 CuadroTexto"/>
          <p:cNvSpPr txBox="1"/>
          <p:nvPr/>
        </p:nvSpPr>
        <p:spPr>
          <a:xfrm>
            <a:off x="5410200" y="4361170"/>
            <a:ext cx="944880" cy="369332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5000 $</a:t>
            </a:r>
            <a:endParaRPr lang="en-US" dirty="0"/>
          </a:p>
        </p:txBody>
      </p:sp>
      <p:sp>
        <p:nvSpPr>
          <p:cNvPr id="33" name="32 CuadroTexto"/>
          <p:cNvSpPr txBox="1"/>
          <p:nvPr/>
        </p:nvSpPr>
        <p:spPr>
          <a:xfrm>
            <a:off x="5410200" y="2913801"/>
            <a:ext cx="2346960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George Washington</a:t>
            </a:r>
            <a:endParaRPr lang="en-US" dirty="0"/>
          </a:p>
        </p:txBody>
      </p:sp>
      <p:sp>
        <p:nvSpPr>
          <p:cNvPr id="34" name="33 CuadroTexto"/>
          <p:cNvSpPr txBox="1"/>
          <p:nvPr/>
        </p:nvSpPr>
        <p:spPr>
          <a:xfrm>
            <a:off x="5410200" y="2392868"/>
            <a:ext cx="117348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Amazon</a:t>
            </a:r>
            <a:endParaRPr lang="en-US" dirty="0"/>
          </a:p>
        </p:txBody>
      </p:sp>
      <p:sp>
        <p:nvSpPr>
          <p:cNvPr id="35" name="34 CuadroTexto"/>
          <p:cNvSpPr txBox="1"/>
          <p:nvPr/>
        </p:nvSpPr>
        <p:spPr>
          <a:xfrm>
            <a:off x="5433060" y="5219646"/>
            <a:ext cx="2565400" cy="36933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Lymphocytic leukemia </a:t>
            </a:r>
            <a:endParaRPr lang="en-US" dirty="0"/>
          </a:p>
        </p:txBody>
      </p:sp>
      <p:cxnSp>
        <p:nvCxnSpPr>
          <p:cNvPr id="7" name="6 Conector recto de flecha"/>
          <p:cNvCxnSpPr/>
          <p:nvPr/>
        </p:nvCxnSpPr>
        <p:spPr bwMode="auto">
          <a:xfrm flipV="1">
            <a:off x="2418080" y="2577534"/>
            <a:ext cx="2875280" cy="18466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35 Conector recto de flecha"/>
          <p:cNvCxnSpPr/>
          <p:nvPr/>
        </p:nvCxnSpPr>
        <p:spPr bwMode="auto">
          <a:xfrm>
            <a:off x="1950720" y="3061438"/>
            <a:ext cx="3342640" cy="476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38 CuadroTexto"/>
          <p:cNvSpPr txBox="1"/>
          <p:nvPr/>
        </p:nvSpPr>
        <p:spPr>
          <a:xfrm>
            <a:off x="5415280" y="3394893"/>
            <a:ext cx="2824152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President Barack Obama</a:t>
            </a:r>
            <a:endParaRPr lang="en-US" dirty="0"/>
          </a:p>
        </p:txBody>
      </p:sp>
      <p:cxnSp>
        <p:nvCxnSpPr>
          <p:cNvPr id="40" name="39 Conector recto de flecha"/>
          <p:cNvCxnSpPr/>
          <p:nvPr/>
        </p:nvCxnSpPr>
        <p:spPr bwMode="auto">
          <a:xfrm>
            <a:off x="1950720" y="3098467"/>
            <a:ext cx="3342640" cy="48109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42 Conector recto de flecha"/>
          <p:cNvCxnSpPr/>
          <p:nvPr/>
        </p:nvCxnSpPr>
        <p:spPr bwMode="auto">
          <a:xfrm>
            <a:off x="1950720" y="3339013"/>
            <a:ext cx="3342640" cy="63349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45 Conector recto de flecha"/>
          <p:cNvCxnSpPr/>
          <p:nvPr/>
        </p:nvCxnSpPr>
        <p:spPr bwMode="auto">
          <a:xfrm>
            <a:off x="2588780" y="3871704"/>
            <a:ext cx="2704580" cy="59737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50 Conector recto de flecha"/>
          <p:cNvCxnSpPr/>
          <p:nvPr/>
        </p:nvCxnSpPr>
        <p:spPr bwMode="auto">
          <a:xfrm>
            <a:off x="1950720" y="5290290"/>
            <a:ext cx="3342640" cy="11402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2 Marcador de número de diapositiva"/>
          <p:cNvSpPr>
            <a:spLocks noGrp="1"/>
          </p:cNvSpPr>
          <p:nvPr>
            <p:ph type="sldNum" sz="quarter" idx="10"/>
          </p:nvPr>
        </p:nvSpPr>
        <p:spPr>
          <a:xfrm>
            <a:off x="8623954" y="6606000"/>
            <a:ext cx="252000" cy="252000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83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 animBg="1"/>
      <p:bldP spid="33" grpId="0" animBg="1"/>
      <p:bldP spid="34" grpId="0" animBg="1"/>
      <p:bldP spid="35" grpId="0" animBg="1"/>
      <p:bldP spid="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Definitions. What is </a:t>
            </a:r>
            <a:r>
              <a:rPr lang="en-US" dirty="0" smtClean="0"/>
              <a:t>named entity recognition?</a:t>
            </a:r>
            <a:endParaRPr lang="en-US" dirty="0"/>
          </a:p>
        </p:txBody>
      </p:sp>
      <p:sp>
        <p:nvSpPr>
          <p:cNvPr id="52" name="Content Placeholder 2"/>
          <p:cNvSpPr txBox="1">
            <a:spLocks/>
          </p:cNvSpPr>
          <p:nvPr/>
        </p:nvSpPr>
        <p:spPr bwMode="auto">
          <a:xfrm>
            <a:off x="282823" y="529778"/>
            <a:ext cx="7765979" cy="582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800" b="1" kern="0" dirty="0" smtClean="0"/>
              <a:t>Named entity recognition (and Classification)	</a:t>
            </a:r>
            <a:endParaRPr lang="en-US" sz="2800" b="1" kern="0" dirty="0"/>
          </a:p>
        </p:txBody>
      </p:sp>
      <p:pic>
        <p:nvPicPr>
          <p:cNvPr id="61" name="Picture 2" descr="https://www.codeproject.com/KB/recipes/559535/gerative-discriminativ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4" t="43332" r="10835" b="24556"/>
          <a:stretch/>
        </p:blipFill>
        <p:spPr bwMode="auto">
          <a:xfrm>
            <a:off x="7189603" y="4933045"/>
            <a:ext cx="1045672" cy="82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https://www.codeproject.com/KB/recipes/559535/gerative-discriminative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" t="6519" r="78936" b="66626"/>
          <a:stretch/>
        </p:blipFill>
        <p:spPr bwMode="auto">
          <a:xfrm>
            <a:off x="7854524" y="5371876"/>
            <a:ext cx="948568" cy="84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Content Placeholder 2"/>
          <p:cNvSpPr txBox="1">
            <a:spLocks/>
          </p:cNvSpPr>
          <p:nvPr/>
        </p:nvSpPr>
        <p:spPr bwMode="auto">
          <a:xfrm>
            <a:off x="615743" y="3915802"/>
            <a:ext cx="302433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b="1" u="sng" kern="0" dirty="0" smtClean="0">
                <a:solidFill>
                  <a:srgbClr val="002060"/>
                </a:solidFill>
              </a:rPr>
              <a:t>Linguistic Models</a:t>
            </a:r>
            <a:endParaRPr lang="en-US" sz="2800" b="1" u="sng" kern="0" dirty="0" smtClean="0">
              <a:solidFill>
                <a:srgbClr val="002060"/>
              </a:solidFill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 bwMode="auto">
          <a:xfrm>
            <a:off x="5024467" y="4464931"/>
            <a:ext cx="2952328" cy="78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 smtClean="0"/>
              <a:t>Supervised machine learning</a:t>
            </a:r>
            <a:endParaRPr lang="en-US" sz="3200" kern="0" dirty="0"/>
          </a:p>
        </p:txBody>
      </p:sp>
      <p:pic>
        <p:nvPicPr>
          <p:cNvPr id="65" name="Picture 3" descr="C:\Users\pcalleja\Downloads\Annotated fil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35771" y="5275293"/>
            <a:ext cx="384017" cy="516835"/>
          </a:xfrm>
          <a:prstGeom prst="rect">
            <a:avLst/>
          </a:prstGeom>
          <a:noFill/>
        </p:spPr>
      </p:pic>
      <p:pic>
        <p:nvPicPr>
          <p:cNvPr id="66" name="Picture 3" descr="C:\Users\pcalleja\Downloads\Annotated fil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21708" y="5345927"/>
            <a:ext cx="384017" cy="516835"/>
          </a:xfrm>
          <a:prstGeom prst="rect">
            <a:avLst/>
          </a:prstGeom>
          <a:noFill/>
        </p:spPr>
      </p:pic>
      <p:sp>
        <p:nvSpPr>
          <p:cNvPr id="67" name="66 CuadroTexto"/>
          <p:cNvSpPr txBox="1"/>
          <p:nvPr/>
        </p:nvSpPr>
        <p:spPr>
          <a:xfrm>
            <a:off x="1627885" y="4859551"/>
            <a:ext cx="2171216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400" dirty="0" smtClean="0"/>
              <a:t>“Mr</a:t>
            </a:r>
            <a:r>
              <a:rPr lang="es-ES" sz="1400" dirty="0"/>
              <a:t>.</a:t>
            </a:r>
            <a:r>
              <a:rPr lang="es-ES" sz="1400" dirty="0" smtClean="0"/>
              <a:t>” + { Mayus </a:t>
            </a:r>
            <a:r>
              <a:rPr lang="es-ES" sz="1400" dirty="0" err="1" smtClean="0"/>
              <a:t>Noun</a:t>
            </a:r>
            <a:r>
              <a:rPr lang="es-ES" sz="1400" dirty="0" smtClean="0"/>
              <a:t>}</a:t>
            </a:r>
            <a:endParaRPr lang="es-ES" sz="1400" dirty="0"/>
          </a:p>
        </p:txBody>
      </p:sp>
      <p:pic>
        <p:nvPicPr>
          <p:cNvPr id="68" name="Picture 4" descr="https://cdn2.iconfinder.com/data/icons/windows-8-metro-style/512/list_ingredient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52237" y="5649482"/>
            <a:ext cx="426560" cy="426560"/>
          </a:xfrm>
          <a:prstGeom prst="rect">
            <a:avLst/>
          </a:prstGeom>
          <a:noFill/>
        </p:spPr>
      </p:pic>
      <p:pic>
        <p:nvPicPr>
          <p:cNvPr id="69" name="Picture 4" descr="https://cdn2.iconfinder.com/data/icons/windows-8-metro-style/512/list_ingredient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46881" y="5649482"/>
            <a:ext cx="426560" cy="426560"/>
          </a:xfrm>
          <a:prstGeom prst="rect">
            <a:avLst/>
          </a:prstGeom>
          <a:noFill/>
        </p:spPr>
      </p:pic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670717" y="4444456"/>
            <a:ext cx="2952328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 smtClean="0"/>
              <a:t>Rules</a:t>
            </a:r>
          </a:p>
          <a:p>
            <a:endParaRPr lang="en-US" sz="2000" kern="0" dirty="0" smtClean="0"/>
          </a:p>
          <a:p>
            <a:r>
              <a:rPr lang="en-US" sz="2000" kern="0" dirty="0" smtClean="0"/>
              <a:t>Gazetteers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5024467" y="3915802"/>
            <a:ext cx="302433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b="1" u="sng" kern="0" dirty="0" smtClean="0">
                <a:solidFill>
                  <a:srgbClr val="002060"/>
                </a:solidFill>
              </a:rPr>
              <a:t>Probabilistic models</a:t>
            </a:r>
            <a:endParaRPr lang="en-US" sz="2800" b="1" u="sng" kern="0" dirty="0" smtClean="0">
              <a:solidFill>
                <a:srgbClr val="00206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1622963" y="6056217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sz="1400" dirty="0" smtClean="0">
                <a:solidFill>
                  <a:schemeClr val="tx1"/>
                </a:solidFill>
              </a:rPr>
              <a:t>Dictionaries </a:t>
            </a:r>
            <a:endParaRPr lang="es-ES" sz="2000" dirty="0" smtClean="0">
              <a:solidFill>
                <a:schemeClr val="tx1"/>
              </a:solidFill>
            </a:endParaRPr>
          </a:p>
        </p:txBody>
      </p:sp>
      <p:sp>
        <p:nvSpPr>
          <p:cNvPr id="3" name="2 Más"/>
          <p:cNvSpPr/>
          <p:nvPr/>
        </p:nvSpPr>
        <p:spPr bwMode="auto">
          <a:xfrm>
            <a:off x="6470070" y="5496820"/>
            <a:ext cx="394522" cy="360040"/>
          </a:xfrm>
          <a:prstGeom prst="mathPlus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pic>
        <p:nvPicPr>
          <p:cNvPr id="23" name="Picture 3" descr="C:\Users\pcalleja\Downloads\Annotated fil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7818" y="5459991"/>
            <a:ext cx="384017" cy="516835"/>
          </a:xfrm>
          <a:prstGeom prst="rect">
            <a:avLst/>
          </a:prstGeom>
          <a:noFill/>
        </p:spPr>
      </p:pic>
      <p:pic>
        <p:nvPicPr>
          <p:cNvPr id="24" name="Picture 3" descr="C:\Users\pcalleja\Downloads\Annotated fil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13755" y="5530625"/>
            <a:ext cx="384017" cy="516835"/>
          </a:xfrm>
          <a:prstGeom prst="rect">
            <a:avLst/>
          </a:prstGeom>
          <a:noFill/>
        </p:spPr>
      </p:pic>
      <p:sp>
        <p:nvSpPr>
          <p:cNvPr id="25" name="24 CuadroTexto"/>
          <p:cNvSpPr txBox="1"/>
          <p:nvPr/>
        </p:nvSpPr>
        <p:spPr>
          <a:xfrm>
            <a:off x="7245258" y="610806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sz="1400" dirty="0" smtClean="0">
                <a:solidFill>
                  <a:schemeClr val="tx1"/>
                </a:solidFill>
              </a:rPr>
              <a:t>Algorithms</a:t>
            </a:r>
            <a:endParaRPr lang="es-ES" sz="2000" dirty="0" smtClean="0">
              <a:solidFill>
                <a:schemeClr val="tx1"/>
              </a:solidFill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5261668" y="6108063"/>
            <a:ext cx="1596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sz="1400" dirty="0" smtClean="0">
                <a:solidFill>
                  <a:schemeClr val="tx1"/>
                </a:solidFill>
              </a:rPr>
              <a:t>Training corpus</a:t>
            </a:r>
            <a:endParaRPr lang="es-ES" sz="2000" dirty="0" smtClean="0">
              <a:solidFill>
                <a:schemeClr val="tx1"/>
              </a:solidFill>
            </a:endParaRPr>
          </a:p>
        </p:txBody>
      </p:sp>
      <p:sp>
        <p:nvSpPr>
          <p:cNvPr id="27" name="2 Marcador de número de diapositiva"/>
          <p:cNvSpPr>
            <a:spLocks noGrp="1"/>
          </p:cNvSpPr>
          <p:nvPr>
            <p:ph type="sldNum" sz="quarter" idx="10"/>
          </p:nvPr>
        </p:nvSpPr>
        <p:spPr>
          <a:xfrm>
            <a:off x="8623954" y="6606000"/>
            <a:ext cx="252000" cy="252000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596069" y="1126968"/>
            <a:ext cx="49397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Find </a:t>
            </a:r>
            <a:r>
              <a:rPr lang="en-US" sz="2400" b="1" dirty="0"/>
              <a:t>each mention</a:t>
            </a:r>
            <a:r>
              <a:rPr lang="en-US" sz="2400" dirty="0"/>
              <a:t> of a named entity in the text and </a:t>
            </a:r>
            <a:r>
              <a:rPr lang="en-US" sz="2400" b="1" dirty="0"/>
              <a:t>label</a:t>
            </a:r>
            <a:r>
              <a:rPr lang="en-US" sz="2400" dirty="0"/>
              <a:t> its </a:t>
            </a:r>
            <a:r>
              <a:rPr lang="en-US" sz="2400" dirty="0" smtClean="0"/>
              <a:t>type</a:t>
            </a:r>
          </a:p>
          <a:p>
            <a:endParaRPr lang="en-US" sz="2400" dirty="0"/>
          </a:p>
          <a:p>
            <a:r>
              <a:rPr lang="en-US" sz="2400" dirty="0" smtClean="0"/>
              <a:t>Acronym: NER, NERC</a:t>
            </a:r>
            <a:endParaRPr lang="en-US" sz="2400" dirty="0"/>
          </a:p>
        </p:txBody>
      </p:sp>
      <p:pic>
        <p:nvPicPr>
          <p:cNvPr id="28" name="Picture 3" descr="C:\Users\pcalleja\Downloads\Annotated fil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251" y="1376640"/>
            <a:ext cx="879356" cy="1183494"/>
          </a:xfrm>
          <a:prstGeom prst="rect">
            <a:avLst/>
          </a:prstGeom>
          <a:noFill/>
        </p:spPr>
      </p:pic>
      <p:sp>
        <p:nvSpPr>
          <p:cNvPr id="29" name="28 CuadroTexto"/>
          <p:cNvSpPr txBox="1"/>
          <p:nvPr/>
        </p:nvSpPr>
        <p:spPr>
          <a:xfrm>
            <a:off x="5990546" y="2755113"/>
            <a:ext cx="236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accent2">
                    <a:lumMod val="75000"/>
                  </a:schemeClr>
                </a:solidFill>
              </a:rPr>
              <a:t>Named entities in a natural language document</a:t>
            </a:r>
            <a:endParaRPr lang="en-US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282824" y="3225539"/>
            <a:ext cx="6217807" cy="582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800" b="1" kern="0" dirty="0" smtClean="0"/>
              <a:t>NER approaches</a:t>
            </a:r>
          </a:p>
        </p:txBody>
      </p:sp>
    </p:spTree>
    <p:extLst>
      <p:ext uri="{BB962C8B-B14F-4D97-AF65-F5344CB8AC3E}">
        <p14:creationId xmlns:p14="http://schemas.microsoft.com/office/powerpoint/2010/main" val="109077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33 Cheurón"/>
          <p:cNvSpPr/>
          <p:nvPr/>
        </p:nvSpPr>
        <p:spPr bwMode="auto">
          <a:xfrm>
            <a:off x="7089824" y="3943864"/>
            <a:ext cx="1438879" cy="1881554"/>
          </a:xfrm>
          <a:prstGeom prst="chevron">
            <a:avLst>
              <a:gd name="adj" fmla="val 1417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Definitions. Where NER is used?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23" name="Picture 6" descr="Resultado de imag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04" y="3924260"/>
            <a:ext cx="1157125" cy="18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24 Pentágono"/>
          <p:cNvSpPr/>
          <p:nvPr/>
        </p:nvSpPr>
        <p:spPr bwMode="auto">
          <a:xfrm>
            <a:off x="2110838" y="3943864"/>
            <a:ext cx="1114461" cy="1881554"/>
          </a:xfrm>
          <a:prstGeom prst="homePlate">
            <a:avLst>
              <a:gd name="adj" fmla="val 18623"/>
            </a:avLst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200" dirty="0" smtClean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7" name="26 Cheurón"/>
          <p:cNvSpPr/>
          <p:nvPr/>
        </p:nvSpPr>
        <p:spPr bwMode="auto">
          <a:xfrm>
            <a:off x="3153020" y="3943864"/>
            <a:ext cx="1421827" cy="1881554"/>
          </a:xfrm>
          <a:prstGeom prst="chevron">
            <a:avLst>
              <a:gd name="adj" fmla="val 1417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8" name="27 Cheurón"/>
          <p:cNvSpPr/>
          <p:nvPr/>
        </p:nvSpPr>
        <p:spPr bwMode="auto">
          <a:xfrm>
            <a:off x="4504205" y="3943864"/>
            <a:ext cx="1372873" cy="1881554"/>
          </a:xfrm>
          <a:prstGeom prst="chevron">
            <a:avLst>
              <a:gd name="adj" fmla="val 14172"/>
            </a:avLst>
          </a:prstGeom>
          <a:solidFill>
            <a:srgbClr val="FAFAFA"/>
          </a:solidFill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pitchFamily="34" charset="0"/>
            </a:endParaRPr>
          </a:p>
        </p:txBody>
      </p:sp>
      <p:sp>
        <p:nvSpPr>
          <p:cNvPr id="29" name="28 Cheurón"/>
          <p:cNvSpPr/>
          <p:nvPr/>
        </p:nvSpPr>
        <p:spPr bwMode="auto">
          <a:xfrm>
            <a:off x="5820598" y="3943864"/>
            <a:ext cx="1325184" cy="1881554"/>
          </a:xfrm>
          <a:prstGeom prst="chevron">
            <a:avLst>
              <a:gd name="adj" fmla="val 14172"/>
            </a:avLst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2110838" y="4730752"/>
            <a:ext cx="1195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Tokenization</a:t>
            </a:r>
            <a:endParaRPr lang="en-US" sz="1400" dirty="0"/>
          </a:p>
        </p:txBody>
      </p:sp>
      <p:sp>
        <p:nvSpPr>
          <p:cNvPr id="31" name="30 CuadroTexto"/>
          <p:cNvSpPr txBox="1"/>
          <p:nvPr/>
        </p:nvSpPr>
        <p:spPr>
          <a:xfrm>
            <a:off x="3341760" y="4623031"/>
            <a:ext cx="1303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Sentence </a:t>
            </a:r>
          </a:p>
          <a:p>
            <a:r>
              <a:rPr lang="en-US" sz="1400" dirty="0" smtClean="0"/>
              <a:t>Segmentation</a:t>
            </a:r>
            <a:endParaRPr lang="en-US" sz="1400" dirty="0"/>
          </a:p>
        </p:txBody>
      </p:sp>
      <p:sp>
        <p:nvSpPr>
          <p:cNvPr id="32" name="31 CuadroTexto"/>
          <p:cNvSpPr txBox="1"/>
          <p:nvPr/>
        </p:nvSpPr>
        <p:spPr>
          <a:xfrm>
            <a:off x="5979030" y="4553782"/>
            <a:ext cx="13030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Named </a:t>
            </a:r>
          </a:p>
          <a:p>
            <a:r>
              <a:rPr lang="en-US" sz="1400" dirty="0" smtClean="0"/>
              <a:t>Entity </a:t>
            </a:r>
          </a:p>
          <a:p>
            <a:r>
              <a:rPr lang="en-US" sz="1400" dirty="0" smtClean="0"/>
              <a:t>Recognition</a:t>
            </a:r>
            <a:endParaRPr lang="en-US" sz="1400" dirty="0"/>
          </a:p>
        </p:txBody>
      </p:sp>
      <p:sp>
        <p:nvSpPr>
          <p:cNvPr id="33" name="32 CuadroTexto"/>
          <p:cNvSpPr txBox="1"/>
          <p:nvPr/>
        </p:nvSpPr>
        <p:spPr>
          <a:xfrm>
            <a:off x="7254217" y="4640693"/>
            <a:ext cx="1303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Co-reference Resolution</a:t>
            </a:r>
            <a:endParaRPr lang="en-US" sz="1400" dirty="0"/>
          </a:p>
        </p:txBody>
      </p:sp>
      <p:sp>
        <p:nvSpPr>
          <p:cNvPr id="35" name="34 CuadroTexto"/>
          <p:cNvSpPr txBox="1"/>
          <p:nvPr/>
        </p:nvSpPr>
        <p:spPr>
          <a:xfrm>
            <a:off x="4755329" y="4631168"/>
            <a:ext cx="1303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POS </a:t>
            </a:r>
          </a:p>
          <a:p>
            <a:r>
              <a:rPr lang="en-US" sz="1400" dirty="0" smtClean="0"/>
              <a:t>Tagger</a:t>
            </a:r>
            <a:endParaRPr lang="en-US" sz="1400" dirty="0"/>
          </a:p>
        </p:txBody>
      </p:sp>
      <p:sp>
        <p:nvSpPr>
          <p:cNvPr id="36" name="TextBox 4"/>
          <p:cNvSpPr txBox="1"/>
          <p:nvPr/>
        </p:nvSpPr>
        <p:spPr>
          <a:xfrm>
            <a:off x="259778" y="5917643"/>
            <a:ext cx="1957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Unstructured documents</a:t>
            </a:r>
            <a:endParaRPr lang="en-US" b="1" dirty="0"/>
          </a:p>
        </p:txBody>
      </p:sp>
      <p:sp>
        <p:nvSpPr>
          <p:cNvPr id="37" name="36 Flecha derecha"/>
          <p:cNvSpPr/>
          <p:nvPr/>
        </p:nvSpPr>
        <p:spPr bwMode="auto">
          <a:xfrm>
            <a:off x="2286601" y="6113304"/>
            <a:ext cx="4001396" cy="127504"/>
          </a:xfrm>
          <a:prstGeom prst="rightArrow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38" name="TextBox 4"/>
          <p:cNvSpPr txBox="1"/>
          <p:nvPr/>
        </p:nvSpPr>
        <p:spPr>
          <a:xfrm>
            <a:off x="6036664" y="5886853"/>
            <a:ext cx="238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Structured</a:t>
            </a:r>
          </a:p>
          <a:p>
            <a:pPr algn="ctr"/>
            <a:r>
              <a:rPr lang="en-US" b="1" dirty="0" smtClean="0"/>
              <a:t>Information</a:t>
            </a:r>
            <a:endParaRPr lang="en-US" b="1" dirty="0"/>
          </a:p>
        </p:txBody>
      </p:sp>
      <p:sp>
        <p:nvSpPr>
          <p:cNvPr id="39" name="38 CuadroTexto"/>
          <p:cNvSpPr txBox="1"/>
          <p:nvPr/>
        </p:nvSpPr>
        <p:spPr>
          <a:xfrm>
            <a:off x="8462128" y="5292030"/>
            <a:ext cx="484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…</a:t>
            </a:r>
            <a:endParaRPr lang="en-US" sz="1400" b="1" dirty="0"/>
          </a:p>
        </p:txBody>
      </p:sp>
      <p:sp>
        <p:nvSpPr>
          <p:cNvPr id="26" name="25 CuadroTexto"/>
          <p:cNvSpPr txBox="1"/>
          <p:nvPr/>
        </p:nvSpPr>
        <p:spPr>
          <a:xfrm>
            <a:off x="627504" y="1024327"/>
            <a:ext cx="82175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NER is part of the </a:t>
            </a:r>
            <a:r>
              <a:rPr lang="en-US" sz="2400" b="1" dirty="0" smtClean="0"/>
              <a:t>information extraction </a:t>
            </a:r>
            <a:r>
              <a:rPr lang="en-US" sz="2400" dirty="0" smtClean="0"/>
              <a:t>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Information extraction </a:t>
            </a:r>
            <a:r>
              <a:rPr lang="en-US" sz="2400" dirty="0" smtClean="0"/>
              <a:t>aims to</a:t>
            </a:r>
            <a:r>
              <a:rPr lang="en-US" sz="2400" b="1" dirty="0" smtClean="0"/>
              <a:t> </a:t>
            </a:r>
            <a:r>
              <a:rPr lang="en-US" sz="2400" dirty="0" smtClean="0"/>
              <a:t>turn </a:t>
            </a:r>
            <a:r>
              <a:rPr lang="en-US" sz="2400" dirty="0"/>
              <a:t>the unstructured information embedded in texts into structured </a:t>
            </a:r>
            <a:r>
              <a:rPr lang="en-US" sz="2400" dirty="0" smtClean="0"/>
              <a:t>data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28167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439" y="80868"/>
            <a:ext cx="8507361" cy="304800"/>
          </a:xfrm>
        </p:spPr>
        <p:txBody>
          <a:bodyPr/>
          <a:lstStyle/>
          <a:p>
            <a:r>
              <a:rPr lang="en-US" dirty="0" smtClean="0"/>
              <a:t>1. Definitions. What is NOT named entity recognition?</a:t>
            </a:r>
            <a:endParaRPr lang="en-US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278879" y="886965"/>
            <a:ext cx="8471831" cy="582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1" u="sng" kern="0" dirty="0" smtClean="0"/>
              <a:t>Named Entity Linking / Named Entity Disambiguation</a:t>
            </a:r>
            <a:endParaRPr lang="en-US" b="1" kern="0" dirty="0" smtClean="0"/>
          </a:p>
          <a:p>
            <a:pPr marL="0" indent="0">
              <a:buNone/>
            </a:pPr>
            <a:endParaRPr lang="en-US" b="1" u="sng" kern="0" dirty="0"/>
          </a:p>
        </p:txBody>
      </p:sp>
      <p:sp>
        <p:nvSpPr>
          <p:cNvPr id="4" name="3 CuadroTexto"/>
          <p:cNvSpPr txBox="1"/>
          <p:nvPr/>
        </p:nvSpPr>
        <p:spPr>
          <a:xfrm>
            <a:off x="493511" y="3707527"/>
            <a:ext cx="4235915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George Washington </a:t>
            </a:r>
            <a:r>
              <a:rPr lang="en-US" sz="2000" dirty="0" smtClean="0"/>
              <a:t>was </a:t>
            </a:r>
            <a:r>
              <a:rPr lang="en-US" sz="2000" dirty="0"/>
              <a:t>an American statesman and soldier who served as the first President of the </a:t>
            </a:r>
            <a:r>
              <a:rPr lang="en-US" sz="2000" b="1" dirty="0">
                <a:solidFill>
                  <a:schemeClr val="accent5"/>
                </a:solidFill>
              </a:rPr>
              <a:t>United States</a:t>
            </a:r>
            <a:r>
              <a:rPr lang="en-US" sz="2000" dirty="0"/>
              <a:t> from 1789 to 1797 and was one of the Founding Fathers of the </a:t>
            </a:r>
            <a:r>
              <a:rPr lang="en-US" sz="2000" b="1" dirty="0">
                <a:solidFill>
                  <a:schemeClr val="accent5"/>
                </a:solidFill>
              </a:rPr>
              <a:t>United States</a:t>
            </a:r>
            <a:r>
              <a:rPr lang="en-US" sz="2000" dirty="0"/>
              <a:t>. </a:t>
            </a:r>
            <a:endParaRPr lang="es-ES" sz="2000" dirty="0"/>
          </a:p>
        </p:txBody>
      </p:sp>
      <p:sp>
        <p:nvSpPr>
          <p:cNvPr id="5" name="4 CuadroTexto"/>
          <p:cNvSpPr txBox="1"/>
          <p:nvPr/>
        </p:nvSpPr>
        <p:spPr>
          <a:xfrm>
            <a:off x="4830096" y="5492631"/>
            <a:ext cx="4237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http://dbpedia.org/page/George_Washington</a:t>
            </a:r>
          </a:p>
        </p:txBody>
      </p:sp>
      <p:cxnSp>
        <p:nvCxnSpPr>
          <p:cNvPr id="7" name="6 Conector recto de flecha"/>
          <p:cNvCxnSpPr/>
          <p:nvPr/>
        </p:nvCxnSpPr>
        <p:spPr bwMode="auto">
          <a:xfrm>
            <a:off x="3112019" y="3921837"/>
            <a:ext cx="2638175" cy="93406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026" name="Picture 2" descr="File:Gilbert Stuart Williamstown Portrait of George Washingt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424" y="3326226"/>
            <a:ext cx="1673048" cy="20361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9 CuadroTexto"/>
          <p:cNvSpPr txBox="1"/>
          <p:nvPr/>
        </p:nvSpPr>
        <p:spPr>
          <a:xfrm>
            <a:off x="623958" y="1531410"/>
            <a:ext cx="7417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Determining </a:t>
            </a:r>
            <a:r>
              <a:rPr lang="en-US" sz="2400" dirty="0"/>
              <a:t>the </a:t>
            </a:r>
            <a:r>
              <a:rPr lang="en-US" sz="2400" b="1" dirty="0"/>
              <a:t>identity</a:t>
            </a:r>
            <a:r>
              <a:rPr lang="en-US" sz="2400" dirty="0"/>
              <a:t> of entities mentioned in </a:t>
            </a:r>
            <a:r>
              <a:rPr lang="en-US" sz="2400" dirty="0" smtClean="0"/>
              <a:t>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Implies the use of a </a:t>
            </a:r>
            <a:r>
              <a:rPr lang="en-US" sz="2400" b="1" dirty="0" smtClean="0"/>
              <a:t>knowledge 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Acronyms: </a:t>
            </a:r>
            <a:r>
              <a:rPr lang="en-US" sz="2400" kern="0" dirty="0"/>
              <a:t>NEL,NED, NERD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12399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Project">
  <a:themeElements>
    <a:clrScheme name="Custom 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late_Projec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Template_Projec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Projec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7489</TotalTime>
  <Words>890</Words>
  <Application>Microsoft Office PowerPoint</Application>
  <PresentationFormat>Presentación en pantalla (4:3)</PresentationFormat>
  <Paragraphs>225</Paragraphs>
  <Slides>19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Template_Project</vt:lpstr>
      <vt:lpstr>Presentación de PowerPoint</vt:lpstr>
      <vt:lpstr>Before we start</vt:lpstr>
      <vt:lpstr>Why this tutorial?</vt:lpstr>
      <vt:lpstr>Scope of the presentation</vt:lpstr>
      <vt:lpstr>Index</vt:lpstr>
      <vt:lpstr>1. Definitions. What is a named entity?</vt:lpstr>
      <vt:lpstr>1. Definitions. What is named entity recognition?</vt:lpstr>
      <vt:lpstr>1. Definitions. Where NER is used? </vt:lpstr>
      <vt:lpstr>1. Definitions. What is NOT named entity recognition?</vt:lpstr>
      <vt:lpstr>1. Definitions. What is NOT named entity recognition?</vt:lpstr>
      <vt:lpstr>1. Definitions. What is NOT named entity recognition?</vt:lpstr>
      <vt:lpstr>2. Tools</vt:lpstr>
      <vt:lpstr>2. Tools. Basic functionalities</vt:lpstr>
      <vt:lpstr>3. Corpus. Representing entities </vt:lpstr>
      <vt:lpstr>3. Corpus. MUC Format </vt:lpstr>
      <vt:lpstr>3. Corpus. CONLL FORMAT</vt:lpstr>
      <vt:lpstr>3. Corpus. Other Formats</vt:lpstr>
      <vt:lpstr>Presentación de PowerPoint</vt:lpstr>
      <vt:lpstr>Hands-on tutorial</vt:lpstr>
    </vt:vector>
  </TitlesOfParts>
  <Company>Universidad Politecnica de Madrid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Olga Ximena Giraldo Pasmin</dc:creator>
  <cp:lastModifiedBy>pcalleja</cp:lastModifiedBy>
  <cp:revision>531</cp:revision>
  <dcterms:created xsi:type="dcterms:W3CDTF">2016-05-24T13:28:38Z</dcterms:created>
  <dcterms:modified xsi:type="dcterms:W3CDTF">2018-04-20T07:52:00Z</dcterms:modified>
</cp:coreProperties>
</file>